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60" r:id="rId7"/>
    <p:sldId id="279" r:id="rId8"/>
    <p:sldId id="261" r:id="rId9"/>
    <p:sldId id="262" r:id="rId10"/>
    <p:sldId id="263" r:id="rId11"/>
    <p:sldId id="264" r:id="rId12"/>
    <p:sldId id="265" r:id="rId13"/>
    <p:sldId id="268" r:id="rId14"/>
    <p:sldId id="294" r:id="rId15"/>
    <p:sldId id="269" r:id="rId16"/>
    <p:sldId id="303" r:id="rId17"/>
    <p:sldId id="284" r:id="rId18"/>
    <p:sldId id="283" r:id="rId19"/>
    <p:sldId id="295" r:id="rId20"/>
    <p:sldId id="296" r:id="rId21"/>
    <p:sldId id="297" r:id="rId22"/>
    <p:sldId id="281" r:id="rId23"/>
    <p:sldId id="282" r:id="rId24"/>
    <p:sldId id="285" r:id="rId25"/>
    <p:sldId id="287" r:id="rId26"/>
    <p:sldId id="304" r:id="rId27"/>
    <p:sldId id="300" r:id="rId28"/>
    <p:sldId id="301" r:id="rId29"/>
    <p:sldId id="305" r:id="rId30"/>
    <p:sldId id="302" r:id="rId31"/>
    <p:sldId id="274" r:id="rId32"/>
    <p:sldId id="286" r:id="rId33"/>
    <p:sldId id="289" r:id="rId34"/>
    <p:sldId id="277" r:id="rId35"/>
    <p:sldId id="290" r:id="rId36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2" d="100"/>
          <a:sy n="92" d="100"/>
        </p:scale>
        <p:origin x="7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99302-0952-420D-A1D5-8C7323CCB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A15A3F-059B-40EE-80F5-99A3C327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45E68-2B83-4927-B1C0-979B297C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40DDB-D96A-4AF0-8F91-0FFFC8FB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F901BE-14B4-418B-889B-011C340C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0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43E9D-4AA5-4C4F-97D9-1FB53118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EB97D2-0680-4386-8356-F3759AD84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4D88F-A4AC-4A0A-A193-62D58E28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3B2AB4-A5A3-4597-92FC-69A93FB9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C5454-DAC3-4580-9E75-7625551D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63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E87BE8-54AC-40E3-A94F-83AC3F81F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66F35D-4A42-4FC1-8AB2-6DBBD4E68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03339-C2B4-467D-B35A-C6E37E35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9938A-E8CC-4816-9082-02C24131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7B93E-B5B3-4226-A497-9E87333B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6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C8CE2-E5C1-44C6-BF1A-6DC9BDD3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DD928-C02D-497E-A5C2-406F7253B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6D018-28B9-4344-A3C8-E096E89D7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3D4AD-B476-48B6-81C7-CAEA8F9E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623A5E-6180-4793-8FEB-1787085C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A7AA9-A269-4D15-BE61-72A88212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708195-BC7A-4BE4-B63B-22E2C546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E329A-31E0-4551-8498-12D1BA13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E57D9-6327-484B-8270-7C84D6FF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28702A-CE90-4449-909A-AA419D42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3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F3CB2-8265-4ADC-AB96-8C766C9D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0623D-4874-42A6-A33B-A062DABC8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2EE1E-93AD-48CB-9412-6BA73C903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1BD762-E83F-4DD7-8AA6-7004C90C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C55817-63C0-4F4A-B0E4-DF1468E8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FA53C-F17F-4FD3-9E8E-A37D6432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43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9A7F9-4FB4-4245-95CE-4D690E1A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FAC44B-C20B-4489-A7FF-81F0D88B6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AF9A5-9C50-46B3-918A-E04A71010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6678BF-E856-4D60-8480-0D764D77D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97757E-06BD-4629-AF10-F880EF951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1564E8-BFE0-40E3-AFB0-7D010FA8F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FB0782-20E3-42C5-8BAE-13A6D245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6A676A-8411-42B5-A1D9-A71FFDFC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4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B8E12-84F2-4754-90E3-ED3DC364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040B13-2AC9-4416-85FD-948349C2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4B43C9-19BD-4430-8531-B3B26BCF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59605-E5D9-4473-BAD5-CA3D261B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80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5C57AB-A97D-43BB-B0FA-CEF3732D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226BD6-2F9E-4468-9614-B654BA297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815C8-C602-43CE-8447-D65717D1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5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1AA38-DB27-448D-B2FD-57620906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A8DA75-C339-4A78-9B1D-5A4A951B6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5B84C0-4367-4817-BE17-748C7CDC5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FB6500-C08C-49F2-B61B-118B750F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AEAD4-8D60-4715-B524-78A58713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A4805E-286E-4A5F-8DE3-9062E324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94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8B2C7-6B88-4CCE-86AD-182F1B29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4A3277-D0D5-46E0-8E8A-CECFC4841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5886D-BA7C-4C6C-96C7-869218014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885E3-C158-4E93-8479-FE3B6CE8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06880-B8BF-4672-8AC6-7089CF20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1AEE8E-8FEC-4652-BB71-F0B53469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5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E6029A-EA14-452C-AD62-28E0B7C81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F743B-F962-4467-A481-69728EFA0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0E684-9039-4A15-ACAF-C0A7E799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F09D7-3C50-40B8-8DC8-C59A79BA2B4B}" type="datetimeFigureOut">
              <a:rPr lang="ko-KR" altLang="en-US" smtClean="0"/>
              <a:t>2018-06-07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8CBCA-4EC6-434D-942F-FDFFAAC46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3A58A-89DD-4D9C-8B64-7042E2B8E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7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2.03268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arxiv.org/abs/1611.01578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460DC1-DD54-44E8-91AA-77FEB291B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46" y="1552603"/>
            <a:ext cx="6880653" cy="5198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6BD18F-5692-4FFF-9715-7E8EA5C9C2C1}"/>
              </a:ext>
            </a:extLst>
          </p:cNvPr>
          <p:cNvSpPr txBox="1"/>
          <p:nvPr/>
        </p:nvSpPr>
        <p:spPr>
          <a:xfrm>
            <a:off x="519723" y="945049"/>
            <a:ext cx="1059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FF0000"/>
                </a:solidFill>
              </a:rPr>
              <a:t>E</a:t>
            </a:r>
            <a:r>
              <a:rPr lang="en-US" altLang="ko-KR" sz="2800" b="1"/>
              <a:t>fficient </a:t>
            </a:r>
            <a:r>
              <a:rPr lang="en-US" altLang="ko-KR" sz="2800" b="1">
                <a:solidFill>
                  <a:srgbClr val="FF0000"/>
                </a:solidFill>
              </a:rPr>
              <a:t>N</a:t>
            </a:r>
            <a:r>
              <a:rPr lang="en-US" altLang="ko-KR" sz="2800" b="1"/>
              <a:t>eural </a:t>
            </a:r>
            <a:r>
              <a:rPr lang="en-US" altLang="ko-KR" sz="2800" b="1">
                <a:solidFill>
                  <a:srgbClr val="FF0000"/>
                </a:solidFill>
              </a:rPr>
              <a:t>A</a:t>
            </a:r>
            <a:r>
              <a:rPr lang="en-US" altLang="ko-KR" sz="2800" b="1"/>
              <a:t>rchitecture </a:t>
            </a:r>
            <a:r>
              <a:rPr lang="en-US" altLang="ko-KR" sz="2800" b="1">
                <a:solidFill>
                  <a:srgbClr val="FF0000"/>
                </a:solidFill>
              </a:rPr>
              <a:t>S</a:t>
            </a:r>
            <a:r>
              <a:rPr lang="en-US" altLang="ko-KR" sz="2800" b="1"/>
              <a:t>earch via Parameter Sharing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5E550-1803-49E4-B17E-1AA1C76DC95E}"/>
              </a:ext>
            </a:extLst>
          </p:cNvPr>
          <p:cNvSpPr txBox="1"/>
          <p:nvPr/>
        </p:nvSpPr>
        <p:spPr>
          <a:xfrm>
            <a:off x="7486650" y="1871185"/>
            <a:ext cx="4429125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dirty="0"/>
              <a:t>부산대학교 기계공학부</a:t>
            </a:r>
            <a:endParaRPr lang="en-US" altLang="ko-KR" b="1" dirty="0"/>
          </a:p>
          <a:p>
            <a:pPr>
              <a:lnSpc>
                <a:spcPct val="200000"/>
              </a:lnSpc>
            </a:pPr>
            <a:r>
              <a:rPr lang="ko-KR" altLang="en-US" b="1" dirty="0"/>
              <a:t>학년 </a:t>
            </a:r>
            <a:r>
              <a:rPr lang="en-US" altLang="ko-KR" b="1" dirty="0"/>
              <a:t>/ </a:t>
            </a:r>
            <a:r>
              <a:rPr lang="ko-KR" altLang="en-US" b="1" dirty="0"/>
              <a:t>학번 </a:t>
            </a:r>
            <a:r>
              <a:rPr lang="en-US" altLang="ko-KR" b="1" dirty="0"/>
              <a:t>: </a:t>
            </a:r>
            <a:r>
              <a:rPr lang="ko-KR" altLang="en-US" b="1" dirty="0"/>
              <a:t>학부연구생 </a:t>
            </a:r>
            <a:r>
              <a:rPr lang="en-US" altLang="ko-KR" b="1" dirty="0"/>
              <a:t>/ </a:t>
            </a:r>
            <a:r>
              <a:rPr lang="ko-KR" altLang="en-US" b="1" dirty="0"/>
              <a:t> </a:t>
            </a:r>
            <a:r>
              <a:rPr lang="en-US" altLang="ko-KR" b="1" dirty="0"/>
              <a:t>201321102 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이름 </a:t>
            </a:r>
            <a:r>
              <a:rPr lang="en-US" altLang="ko-KR" b="1" dirty="0"/>
              <a:t>: </a:t>
            </a:r>
            <a:r>
              <a:rPr lang="ko-KR" altLang="en-US" b="1" dirty="0"/>
              <a:t>강 민국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2845B0-B0EF-484A-BBCE-261914DEBAFF}"/>
              </a:ext>
            </a:extLst>
          </p:cNvPr>
          <p:cNvSpPr/>
          <p:nvPr/>
        </p:nvSpPr>
        <p:spPr>
          <a:xfrm>
            <a:off x="4417796" y="6525300"/>
            <a:ext cx="70583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 dirty="0"/>
              <a:t>: https://medium.com/@startuphackers/building-a-deep-learning-neural-network-startup-7032932e09c</a:t>
            </a:r>
            <a:endParaRPr lang="ko-KR" altLang="en-US" sz="11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3EDE03-04F9-482B-9DCC-A823C44CAD27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0F919-A3A9-4883-BEB4-5EFFF0ACFDAF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9FE3CC-50D6-4CDA-A83D-6D781A014D5C}"/>
              </a:ext>
            </a:extLst>
          </p:cNvPr>
          <p:cNvSpPr/>
          <p:nvPr/>
        </p:nvSpPr>
        <p:spPr>
          <a:xfrm>
            <a:off x="892446" y="1497352"/>
            <a:ext cx="5023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Code : </a:t>
            </a:r>
            <a:r>
              <a:rPr lang="ko-KR" altLang="en-US" sz="1400" dirty="0">
                <a:solidFill>
                  <a:srgbClr val="FF0000"/>
                </a:solidFill>
              </a:rPr>
              <a:t>https://github.com/MINGUKKANG/ENAS-Tensorflow</a:t>
            </a:r>
          </a:p>
        </p:txBody>
      </p:sp>
    </p:spTree>
    <p:extLst>
      <p:ext uri="{BB962C8B-B14F-4D97-AF65-F5344CB8AC3E}">
        <p14:creationId xmlns:p14="http://schemas.microsoft.com/office/powerpoint/2010/main" val="60250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/>
              <a:t>. ENAS</a:t>
            </a:r>
            <a:r>
              <a:rPr lang="ko-KR" altLang="en-US" sz="2400" b="1"/>
              <a:t>란 </a:t>
            </a:r>
            <a:r>
              <a:rPr lang="en-US" altLang="ko-KR" sz="2400" b="1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Auto</a:t>
            </a:r>
            <a:r>
              <a:rPr lang="ko-KR" altLang="en-US" b="1"/>
              <a:t> </a:t>
            </a:r>
            <a:r>
              <a:rPr lang="en-US" altLang="ko-KR" b="1"/>
              <a:t>ML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9071D-49A1-4163-8721-F37E6EB0A0C9}"/>
              </a:ext>
            </a:extLst>
          </p:cNvPr>
          <p:cNvSpPr txBox="1"/>
          <p:nvPr/>
        </p:nvSpPr>
        <p:spPr>
          <a:xfrm>
            <a:off x="516322" y="1782681"/>
            <a:ext cx="116103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Neural Architecture Search(NAS)</a:t>
            </a:r>
            <a:r>
              <a:rPr lang="ko-KR" altLang="en-US"/>
              <a:t>의 문제점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800GPU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이용 수일동안 분산 학습을 하여 결과를 얻어냄 → 학습하는데 시간이 너무 오래 걸린다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pic>
        <p:nvPicPr>
          <p:cNvPr id="6146" name="Picture 2" descr="strix 1080tiì ëí ì´ë¯¸ì§ ê²ìê²°ê³¼">
            <a:extLst>
              <a:ext uri="{FF2B5EF4-FFF2-40B4-BE49-F238E27FC236}">
                <a16:creationId xmlns:a16="http://schemas.microsoft.com/office/drawing/2014/main" id="{1DA3CB97-B2EB-4E2A-B84E-111D971A4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3028618"/>
            <a:ext cx="3824287" cy="33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ACD4CDE-E096-448B-A054-697C4F3604EB}"/>
              </a:ext>
            </a:extLst>
          </p:cNvPr>
          <p:cNvSpPr/>
          <p:nvPr/>
        </p:nvSpPr>
        <p:spPr>
          <a:xfrm>
            <a:off x="5210100" y="6514970"/>
            <a:ext cx="63738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</a:t>
            </a:r>
            <a:r>
              <a:rPr lang="ko-KR" altLang="en-US" sz="1100"/>
              <a:t>https://twitter.com/nvidia?ref_src=twsrc%5Egoogle%7Ctwcamp%5Eserp%7Ctwgr%5Eauthor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869BFF2-2D8C-4A79-8ECC-53639036996A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18562FA-CC8F-48E0-9787-697A6D69D2CC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42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/>
              <a:t>. ENAS</a:t>
            </a:r>
            <a:r>
              <a:rPr lang="ko-KR" altLang="en-US" sz="2400" b="1"/>
              <a:t>란 </a:t>
            </a:r>
            <a:r>
              <a:rPr lang="en-US" altLang="ko-KR" sz="2400" b="1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Auto</a:t>
            </a:r>
            <a:r>
              <a:rPr lang="ko-KR" altLang="en-US" b="1"/>
              <a:t> </a:t>
            </a:r>
            <a:r>
              <a:rPr lang="en-US" altLang="ko-KR" b="1"/>
              <a:t>ML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99071D-49A1-4163-8721-F37E6EB0A0C9}"/>
              </a:ext>
            </a:extLst>
          </p:cNvPr>
          <p:cNvSpPr txBox="1"/>
          <p:nvPr/>
        </p:nvSpPr>
        <p:spPr>
          <a:xfrm>
            <a:off x="516322" y="1782681"/>
            <a:ext cx="10637453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그 결과 </a:t>
            </a:r>
            <a:r>
              <a:rPr lang="en-US" altLang="ko-KR">
                <a:solidFill>
                  <a:srgbClr val="FF0000"/>
                </a:solidFill>
                <a:hlinkClick r:id="rId2"/>
              </a:rPr>
              <a:t>E</a:t>
            </a:r>
            <a:r>
              <a:rPr lang="en-US" altLang="ko-KR">
                <a:hlinkClick r:id="rId2"/>
              </a:rPr>
              <a:t>fficient </a:t>
            </a:r>
            <a:r>
              <a:rPr lang="en-US" altLang="ko-KR">
                <a:solidFill>
                  <a:srgbClr val="FF0000"/>
                </a:solidFill>
                <a:hlinkClick r:id="rId2"/>
              </a:rPr>
              <a:t>N</a:t>
            </a:r>
            <a:r>
              <a:rPr lang="en-US" altLang="ko-KR">
                <a:hlinkClick r:id="rId2"/>
              </a:rPr>
              <a:t>eural </a:t>
            </a:r>
            <a:r>
              <a:rPr lang="en-US" altLang="ko-KR">
                <a:solidFill>
                  <a:srgbClr val="FF0000"/>
                </a:solidFill>
                <a:hlinkClick r:id="rId2"/>
              </a:rPr>
              <a:t>A</a:t>
            </a:r>
            <a:r>
              <a:rPr lang="en-US" altLang="ko-KR">
                <a:hlinkClick r:id="rId2"/>
              </a:rPr>
              <a:t>rchitecture </a:t>
            </a:r>
            <a:r>
              <a:rPr lang="en-US" altLang="ko-KR">
                <a:solidFill>
                  <a:srgbClr val="FF0000"/>
                </a:solidFill>
                <a:hlinkClick r:id="rId2"/>
              </a:rPr>
              <a:t>S</a:t>
            </a:r>
            <a:r>
              <a:rPr lang="en-US" altLang="ko-KR">
                <a:hlinkClick r:id="rId2"/>
              </a:rPr>
              <a:t>earch Via parameter sharing</a:t>
            </a:r>
            <a:r>
              <a:rPr lang="en-US" altLang="ko-KR"/>
              <a:t>(ENAS, 2018)</a:t>
            </a:r>
            <a:r>
              <a:rPr lang="ko-KR" altLang="en-US"/>
              <a:t>가 나왔다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(Hieu Pham, Melody Y. Guan, Barret Zoph, Quoc V. Le, Jeff Dean)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1080TI 1</a:t>
            </a:r>
            <a:r>
              <a:rPr lang="ko-KR" altLang="en-US">
                <a:solidFill>
                  <a:srgbClr val="FF0000"/>
                </a:solidFill>
              </a:rPr>
              <a:t>개로 </a:t>
            </a:r>
            <a:r>
              <a:rPr lang="en-US" altLang="ko-KR">
                <a:solidFill>
                  <a:srgbClr val="FF0000"/>
                </a:solidFill>
              </a:rPr>
              <a:t>16</a:t>
            </a:r>
            <a:r>
              <a:rPr lang="ko-KR" altLang="en-US">
                <a:solidFill>
                  <a:srgbClr val="FF0000"/>
                </a:solidFill>
              </a:rPr>
              <a:t>시간 이내에 특정 </a:t>
            </a:r>
            <a:r>
              <a:rPr lang="en-US" altLang="ko-KR">
                <a:solidFill>
                  <a:srgbClr val="FF0000"/>
                </a:solidFill>
              </a:rPr>
              <a:t>dataset</a:t>
            </a:r>
            <a:r>
              <a:rPr lang="ko-KR" altLang="en-US">
                <a:solidFill>
                  <a:srgbClr val="FF0000"/>
                </a:solidFill>
              </a:rPr>
              <a:t>에 가장 적합한 </a:t>
            </a:r>
            <a:r>
              <a:rPr lang="en-US" altLang="ko-KR">
                <a:solidFill>
                  <a:srgbClr val="FF0000"/>
                </a:solidFill>
              </a:rPr>
              <a:t>Network</a:t>
            </a:r>
            <a:r>
              <a:rPr lang="ko-KR" altLang="en-US">
                <a:solidFill>
                  <a:srgbClr val="FF0000"/>
                </a:solidFill>
              </a:rPr>
              <a:t>를 찾아줌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br>
              <a:rPr lang="en-US" altLang="ko-KR"/>
            </a:br>
            <a:endParaRPr lang="en-US" altLang="ko-KR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092D4B-9908-4897-9613-D8668A2CCEE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C5D608-E8C9-4694-A0D0-291DEB1E948F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9076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/>
              <a:t>. </a:t>
            </a:r>
            <a:r>
              <a:rPr lang="ko-KR" altLang="en-US" sz="2400" b="1"/>
              <a:t>관련 기술 소개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LSTM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9492FA-BF59-4EF2-93C8-618141DD0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9" y="2046181"/>
            <a:ext cx="7943851" cy="348698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F2A2AFD-9997-422C-80D4-FBCD9C4F6825}"/>
              </a:ext>
            </a:extLst>
          </p:cNvPr>
          <p:cNvSpPr/>
          <p:nvPr/>
        </p:nvSpPr>
        <p:spPr>
          <a:xfrm>
            <a:off x="7210737" y="6503565"/>
            <a:ext cx="43893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http://colah.github.io/posts/2015-08-Understanding-LSTMs/</a:t>
            </a:r>
            <a:endParaRPr lang="ko-KR" altLang="en-US" sz="11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64AC67-6F43-4EE4-A61A-10767115C064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4D2E7AB-E233-4702-B534-0C40A6E5D7BC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303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/>
              <a:t>. </a:t>
            </a:r>
            <a:r>
              <a:rPr lang="ko-KR" altLang="en-US" sz="2400" b="1"/>
              <a:t>관련 기술 소개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Reinforce with baseline(Monte Carlo Policy Gradient)</a:t>
            </a:r>
            <a:endParaRPr lang="en-US" altLang="ko-KR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0D9A742-DB2C-47B4-A211-7907B3AE39B3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D70E4A8-619B-4D23-A5A5-E946958F7065}"/>
              </a:ext>
            </a:extLst>
          </p:cNvPr>
          <p:cNvSpPr txBox="1"/>
          <p:nvPr/>
        </p:nvSpPr>
        <p:spPr>
          <a:xfrm>
            <a:off x="11760926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C3C80A-4B37-4215-A426-BB40F10FDD5F}"/>
              </a:ext>
            </a:extLst>
          </p:cNvPr>
          <p:cNvSpPr txBox="1"/>
          <p:nvPr/>
        </p:nvSpPr>
        <p:spPr>
          <a:xfrm>
            <a:off x="638242" y="1782681"/>
            <a:ext cx="11610364" cy="3224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한</a:t>
            </a:r>
            <a:r>
              <a:rPr lang="en-US" altLang="ko-KR" dirty="0"/>
              <a:t> </a:t>
            </a:r>
            <a:r>
              <a:rPr lang="ko-KR" altLang="en-US" dirty="0"/>
              <a:t>에피소드를 현재 정책에 </a:t>
            </a:r>
            <a:r>
              <a:rPr lang="ko-KR" altLang="en-US"/>
              <a:t>따라 실행</a:t>
            </a:r>
            <a:r>
              <a:rPr lang="en-US" altLang="ko-KR"/>
              <a:t>(Action = Child Network</a:t>
            </a:r>
            <a:r>
              <a:rPr lang="ko-KR" altLang="en-US"/>
              <a:t>를 샘플링 해주는 행위</a:t>
            </a:r>
            <a:r>
              <a:rPr lang="en-US" altLang="ko-KR"/>
              <a:t>)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Trajectory</a:t>
            </a:r>
            <a:r>
              <a:rPr lang="ko-KR" altLang="en-US" dirty="0"/>
              <a:t>를 기록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dirty="0"/>
              <a:t>에피소드가 끝난 후 </a:t>
            </a:r>
            <a:r>
              <a:rPr lang="en-US" altLang="ko-KR" dirty="0"/>
              <a:t>G</a:t>
            </a:r>
            <a:r>
              <a:rPr lang="ko-KR" altLang="en-US"/>
              <a:t>를 계산</a:t>
            </a:r>
            <a:r>
              <a:rPr lang="en-US" altLang="ko-KR"/>
              <a:t>(G = Validation Accuracy)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/>
              <a:t>Policy</a:t>
            </a:r>
            <a:r>
              <a:rPr lang="ko-KR" altLang="en-US" dirty="0"/>
              <a:t> </a:t>
            </a:r>
            <a:r>
              <a:rPr lang="en-US" altLang="ko-KR" dirty="0"/>
              <a:t>gradient</a:t>
            </a:r>
            <a:r>
              <a:rPr lang="ko-KR" altLang="en-US" dirty="0"/>
              <a:t>를 </a:t>
            </a:r>
            <a:r>
              <a:rPr lang="ko-KR" altLang="en-US"/>
              <a:t>계산하여 정책업데이트</a:t>
            </a:r>
            <a:r>
              <a:rPr lang="en-US" altLang="ko-KR"/>
              <a:t>(G – baseline)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/>
              <a:t>5</a:t>
            </a:r>
            <a:r>
              <a:rPr lang="en-US" altLang="ko-KR" dirty="0"/>
              <a:t>.  (1~4</a:t>
            </a:r>
            <a:r>
              <a:rPr lang="ko-KR" altLang="en-US" dirty="0"/>
              <a:t>번을 반복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517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/>
              <a:t>. </a:t>
            </a:r>
            <a:r>
              <a:rPr lang="ko-KR" altLang="en-US" sz="2400" b="1"/>
              <a:t>관련 기술 소개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3. Elementwise Fully connected layers (1x1 convolution)</a:t>
            </a:r>
            <a:endParaRPr lang="en-US" altLang="ko-KR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87121A-9FEF-4BB0-86E6-88C796BC95D2}"/>
              </a:ext>
            </a:extLst>
          </p:cNvPr>
          <p:cNvSpPr/>
          <p:nvPr/>
        </p:nvSpPr>
        <p:spPr>
          <a:xfrm>
            <a:off x="8138690" y="6499831"/>
            <a:ext cx="22813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http://cs231n.stanford.edu/</a:t>
            </a:r>
            <a:endParaRPr lang="ko-KR" altLang="en-US" sz="1100" dirty="0"/>
          </a:p>
        </p:txBody>
      </p:sp>
      <p:pic>
        <p:nvPicPr>
          <p:cNvPr id="5122" name="Picture 2" descr="Image result for 1x1 convolution">
            <a:extLst>
              <a:ext uri="{FF2B5EF4-FFF2-40B4-BE49-F238E27FC236}">
                <a16:creationId xmlns:a16="http://schemas.microsoft.com/office/drawing/2014/main" id="{0AE4EC59-7D37-4914-997C-D5152B111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0" y="1782681"/>
            <a:ext cx="7860146" cy="442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DD94A8B-E4A2-4886-BEA7-B869F87D2FA9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0C94BEA-7DB0-40E0-85BE-640A30F26F03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827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</a:t>
            </a:r>
            <a:r>
              <a:rPr lang="en-US" altLang="ko-KR" sz="2400" b="1"/>
              <a:t>. </a:t>
            </a:r>
            <a:r>
              <a:rPr lang="ko-KR" altLang="en-US" sz="2400" b="1"/>
              <a:t>관련 기술 소개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4. Global Average Pooling(GAP)</a:t>
            </a:r>
            <a:endParaRPr lang="en-US" altLang="ko-KR" b="1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87121A-9FEF-4BB0-86E6-88C796BC95D2}"/>
              </a:ext>
            </a:extLst>
          </p:cNvPr>
          <p:cNvSpPr/>
          <p:nvPr/>
        </p:nvSpPr>
        <p:spPr>
          <a:xfrm>
            <a:off x="5099927" y="6514970"/>
            <a:ext cx="6227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https://alexisbcook.github.io/2017/global-average-pooling-layers-for-object-localization/</a:t>
            </a:r>
            <a:endParaRPr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DDF5B6-8D2D-4F4F-8231-03AF2B30E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6" y="1941193"/>
            <a:ext cx="4853354" cy="3071513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8CFB8B-800A-417C-B7DB-B51F90FFC777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60E0F0-0EC8-4DAF-9005-F6CC989C768A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E9377-8E09-4A40-A5D1-9F2C12BF59B0}"/>
              </a:ext>
            </a:extLst>
          </p:cNvPr>
          <p:cNvSpPr txBox="1"/>
          <p:nvPr/>
        </p:nvSpPr>
        <p:spPr>
          <a:xfrm>
            <a:off x="5291517" y="2322788"/>
            <a:ext cx="66805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GAP</a:t>
            </a:r>
            <a:r>
              <a:rPr lang="ko-KR" altLang="en-US" sz="1600" dirty="0"/>
              <a:t>를 사용하면 이미지 데이터의 </a:t>
            </a:r>
            <a:r>
              <a:rPr lang="en-US" altLang="ko-KR" sz="1600" dirty="0"/>
              <a:t>Input size</a:t>
            </a:r>
            <a:r>
              <a:rPr lang="ko-KR" altLang="en-US" sz="1600" dirty="0"/>
              <a:t>의 제약이 없어진다</a:t>
            </a:r>
            <a:r>
              <a:rPr lang="en-US" altLang="ko-KR" sz="16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 Parameter </a:t>
            </a:r>
            <a:r>
              <a:rPr lang="ko-KR" altLang="en-US" sz="1600" dirty="0"/>
              <a:t>수를 줄여 </a:t>
            </a:r>
            <a:r>
              <a:rPr lang="ko-KR" altLang="en-US" sz="1600" dirty="0" err="1"/>
              <a:t>계산량이</a:t>
            </a:r>
            <a:r>
              <a:rPr lang="ko-KR" altLang="en-US" sz="1600" dirty="0"/>
              <a:t> 줄어든다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(ENAS</a:t>
            </a:r>
            <a:r>
              <a:rPr lang="ko-KR" altLang="en-US" sz="1600" dirty="0"/>
              <a:t>는 수많은 </a:t>
            </a:r>
            <a:r>
              <a:rPr lang="en-US" altLang="ko-KR" sz="1600" dirty="0"/>
              <a:t>Sub architecture</a:t>
            </a:r>
            <a:r>
              <a:rPr lang="ko-KR" altLang="en-US" sz="1600" dirty="0"/>
              <a:t>을 학습시키기 때문에 </a:t>
            </a:r>
            <a:r>
              <a:rPr lang="en-US" altLang="ko-KR" sz="1600" dirty="0"/>
              <a:t>Parameter</a:t>
            </a:r>
            <a:r>
              <a:rPr lang="ko-KR" altLang="en-US" sz="1600" dirty="0"/>
              <a:t>수를 획기적으로 줄일 수 있다면 학습시간은 기하급수적으로 줄어든다</a:t>
            </a:r>
            <a:r>
              <a:rPr lang="en-US" altLang="ko-KR" sz="1600" dirty="0"/>
              <a:t>.)</a:t>
            </a:r>
            <a:br>
              <a:rPr lang="en-US" altLang="ko-KR" sz="1600" dirty="0"/>
            </a:b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78207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3. Contribution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3362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b="1" dirty="0"/>
              <a:t> 기존의 </a:t>
            </a:r>
            <a:r>
              <a:rPr lang="en-US" altLang="ko-KR" b="1" dirty="0"/>
              <a:t>ENAS </a:t>
            </a:r>
            <a:r>
              <a:rPr lang="ko-KR" altLang="en-US" b="1" dirty="0"/>
              <a:t>코드는 </a:t>
            </a:r>
            <a:r>
              <a:rPr lang="en-US" altLang="ko-KR" b="1" dirty="0"/>
              <a:t>Ubuntu</a:t>
            </a:r>
            <a:r>
              <a:rPr lang="ko-KR" altLang="en-US" b="1" dirty="0"/>
              <a:t>에서만 동작이 가능한데 </a:t>
            </a:r>
            <a:r>
              <a:rPr lang="en-US" altLang="ko-KR" b="1" dirty="0"/>
              <a:t> </a:t>
            </a:r>
            <a:r>
              <a:rPr lang="ko-KR" altLang="en-US" b="1" dirty="0"/>
              <a:t>이를 </a:t>
            </a:r>
            <a:r>
              <a:rPr lang="en-US" altLang="ko-KR" b="1" dirty="0"/>
              <a:t>Windows</a:t>
            </a:r>
            <a:r>
              <a:rPr lang="ko-KR" altLang="en-US" b="1" dirty="0"/>
              <a:t>에서도 실행가능하도록 수정</a:t>
            </a:r>
            <a:endParaRPr lang="en-US" altLang="ko-KR" b="1" dirty="0"/>
          </a:p>
          <a:p>
            <a:pPr>
              <a:lnSpc>
                <a:spcPct val="150000"/>
              </a:lnSpc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/>
              <a:t>2.   PNG</a:t>
            </a:r>
            <a:r>
              <a:rPr lang="en-US" altLang="ko-KR" b="1" dirty="0"/>
              <a:t>, JPEG</a:t>
            </a:r>
            <a:r>
              <a:rPr lang="ko-KR" altLang="en-US" b="1" dirty="0"/>
              <a:t>파일을 </a:t>
            </a:r>
            <a:r>
              <a:rPr lang="en-US" altLang="ko-KR" b="1" dirty="0"/>
              <a:t>Pickle</a:t>
            </a:r>
            <a:r>
              <a:rPr lang="ko-KR" altLang="en-US" b="1" dirty="0"/>
              <a:t>파일로 변환 할 필요가 없이 바로 사용할 수 </a:t>
            </a:r>
            <a:r>
              <a:rPr lang="ko-KR" altLang="en-US" b="1"/>
              <a:t>있도록 수정</a:t>
            </a:r>
            <a:endParaRPr lang="en-US" altLang="ko-KR" b="1"/>
          </a:p>
          <a:p>
            <a:pPr marL="342900" indent="-342900">
              <a:lnSpc>
                <a:spcPct val="150000"/>
              </a:lnSpc>
              <a:buAutoNum type="arabicPeriod" startAt="3"/>
            </a:pPr>
            <a:endParaRPr lang="en-US" altLang="ko-KR" b="1"/>
          </a:p>
          <a:p>
            <a:pPr>
              <a:lnSpc>
                <a:spcPct val="150000"/>
              </a:lnSpc>
            </a:pPr>
            <a:r>
              <a:rPr lang="en-US" altLang="ko-KR" b="1"/>
              <a:t>3.   Data Augmentation</a:t>
            </a:r>
            <a:r>
              <a:rPr lang="ko-KR" altLang="en-US" b="1"/>
              <a:t>을 할 수 있도록 코드를 추가하였음</a:t>
            </a:r>
            <a:endParaRPr lang="en-US" altLang="ko-KR" b="1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4.   Reduction Cell</a:t>
            </a:r>
            <a:r>
              <a:rPr lang="ko-KR" altLang="en-US" b="1" dirty="0"/>
              <a:t>을 기존 </a:t>
            </a:r>
            <a:r>
              <a:rPr lang="en-US" altLang="ko-KR" b="1" dirty="0"/>
              <a:t>2</a:t>
            </a:r>
            <a:r>
              <a:rPr lang="ko-KR" altLang="en-US" b="1" dirty="0"/>
              <a:t>개 사용에서 </a:t>
            </a:r>
            <a:r>
              <a:rPr lang="en-US" altLang="ko-KR" b="1" dirty="0"/>
              <a:t>3</a:t>
            </a:r>
            <a:r>
              <a:rPr lang="ko-KR" altLang="en-US" b="1" dirty="0"/>
              <a:t>개 사용으로 추가</a:t>
            </a:r>
            <a:endParaRPr lang="en-US" altLang="ko-KR" b="1" dirty="0"/>
          </a:p>
          <a:p>
            <a:pPr>
              <a:lnSpc>
                <a:spcPct val="150000"/>
              </a:lnSpc>
            </a:pPr>
            <a:r>
              <a:rPr lang="en-US" altLang="ko-KR" b="1" dirty="0"/>
              <a:t>    (99.45% </a:t>
            </a:r>
            <a:r>
              <a:rPr lang="ko-KR" altLang="en-US" b="1" dirty="0"/>
              <a:t>→ </a:t>
            </a:r>
            <a:r>
              <a:rPr lang="en-US" altLang="ko-KR" b="1" dirty="0"/>
              <a:t>99.57% </a:t>
            </a:r>
            <a:r>
              <a:rPr lang="ko-KR" altLang="en-US" b="1" dirty="0"/>
              <a:t>성능 향상</a:t>
            </a:r>
            <a:r>
              <a:rPr lang="en-US" altLang="ko-KR" b="1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387121A-9FEF-4BB0-86E6-88C796BC95D2}"/>
              </a:ext>
            </a:extLst>
          </p:cNvPr>
          <p:cNvSpPr/>
          <p:nvPr/>
        </p:nvSpPr>
        <p:spPr>
          <a:xfrm>
            <a:off x="5099927" y="6514970"/>
            <a:ext cx="62279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https://alexisbcook.github.io/2017/global-average-pooling-layers-for-object-localization/</a:t>
            </a:r>
            <a:endParaRPr lang="ko-KR" altLang="en-US" sz="11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A8CFB8B-800A-417C-B7DB-B51F90FFC777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860E0F0-0EC8-4DAF-9005-F6CC989C768A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1229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DBFD3F-4894-488F-9FB8-F2945768953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/>
              <a:t>. </a:t>
            </a:r>
            <a:r>
              <a:rPr lang="ko-KR" altLang="en-US" sz="2400" b="1"/>
              <a:t>네트워크 구조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D4307-34B5-4F1C-A085-FBA3B0A26D61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전체 구조</a:t>
            </a:r>
            <a:endParaRPr lang="en-US" altLang="ko-KR" b="1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BC83714-4243-404F-9B0E-8E17B4602778}"/>
              </a:ext>
            </a:extLst>
          </p:cNvPr>
          <p:cNvSpPr/>
          <p:nvPr/>
        </p:nvSpPr>
        <p:spPr>
          <a:xfrm>
            <a:off x="8554348" y="6479390"/>
            <a:ext cx="304710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</a:t>
            </a:r>
            <a:r>
              <a:rPr lang="ko-KR" altLang="en-US" sz="1100"/>
              <a:t>https://arxiv.org/pdf/1802.03268.pdf</a:t>
            </a:r>
            <a:r>
              <a:rPr lang="en-US" altLang="ko-KR" sz="1100"/>
              <a:t>/</a:t>
            </a:r>
            <a:endParaRPr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D030146-434A-40AB-95EF-6FC6DDEF6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4" y="1946699"/>
            <a:ext cx="11191875" cy="166932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B9959E2-C366-48DC-869C-1EA15FF93FEC}"/>
              </a:ext>
            </a:extLst>
          </p:cNvPr>
          <p:cNvSpPr/>
          <p:nvPr/>
        </p:nvSpPr>
        <p:spPr>
          <a:xfrm>
            <a:off x="1914525" y="1946699"/>
            <a:ext cx="2314575" cy="16693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9D0855-B99F-47C1-851D-995F1F81F3F4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3071813" y="3616023"/>
            <a:ext cx="0" cy="172750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FBA42C7-143C-4A1B-91CD-E9580DE2938C}"/>
              </a:ext>
            </a:extLst>
          </p:cNvPr>
          <p:cNvSpPr txBox="1"/>
          <p:nvPr/>
        </p:nvSpPr>
        <p:spPr>
          <a:xfrm>
            <a:off x="828675" y="5459968"/>
            <a:ext cx="605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Convolution Cell</a:t>
            </a:r>
            <a:r>
              <a:rPr lang="ko-KR" altLang="en-US"/>
              <a:t>과 </a:t>
            </a:r>
            <a:r>
              <a:rPr lang="en-US" altLang="ko-KR">
                <a:solidFill>
                  <a:srgbClr val="FF0000"/>
                </a:solidFill>
              </a:rPr>
              <a:t>Reduction Cell</a:t>
            </a:r>
            <a:r>
              <a:rPr lang="ko-KR" altLang="en-US"/>
              <a:t>을 설계하는 것이 목표</a:t>
            </a: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FFCB5D0-4511-46C4-98F2-03E113F0747F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39AE7C9-E7AA-4479-9144-08E57CCF6B64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553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DBFD3F-4894-488F-9FB8-F2945768953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/>
              <a:t>. </a:t>
            </a:r>
            <a:r>
              <a:rPr lang="ko-KR" altLang="en-US" sz="2400" b="1"/>
              <a:t>네트워크 구조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D4307-34B5-4F1C-A085-FBA3B0A26D61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Conv cell</a:t>
            </a:r>
            <a:r>
              <a:rPr lang="ko-KR" altLang="en-US" b="1"/>
              <a:t>과 </a:t>
            </a:r>
            <a:r>
              <a:rPr lang="en-US" altLang="ko-KR" b="1"/>
              <a:t>Reduction cell</a:t>
            </a:r>
            <a:r>
              <a:rPr lang="ko-KR" altLang="en-US" b="1"/>
              <a:t>을 만드는 방법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F4A15D4-3C9D-40CE-98AC-DED62330C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675" y="343030"/>
            <a:ext cx="5789830" cy="522496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BC83714-4243-404F-9B0E-8E17B4602778}"/>
              </a:ext>
            </a:extLst>
          </p:cNvPr>
          <p:cNvSpPr/>
          <p:nvPr/>
        </p:nvSpPr>
        <p:spPr>
          <a:xfrm>
            <a:off x="8326624" y="6500169"/>
            <a:ext cx="30038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</a:t>
            </a:r>
            <a:r>
              <a:rPr lang="ko-KR" altLang="en-US" sz="1100"/>
              <a:t>https://arxiv.org/pdf/1802.03268.pdf</a:t>
            </a:r>
            <a:r>
              <a:rPr lang="en-US" altLang="ko-KR" sz="1100"/>
              <a:t>/</a:t>
            </a:r>
            <a:endParaRPr lang="ko-KR" altLang="en-US" sz="11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729D542-1641-41B4-84EF-1F9F2E888BF5}"/>
              </a:ext>
            </a:extLst>
          </p:cNvPr>
          <p:cNvGrpSpPr/>
          <p:nvPr/>
        </p:nvGrpSpPr>
        <p:grpSpPr>
          <a:xfrm>
            <a:off x="85725" y="2310781"/>
            <a:ext cx="6010275" cy="2061194"/>
            <a:chOff x="318781" y="2063131"/>
            <a:chExt cx="5870940" cy="1854853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E6CAE16-A279-42A0-8235-9C40594AC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781" y="2063131"/>
              <a:ext cx="5870940" cy="185485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1160809-5F19-4F15-9B37-D9C33CF0BA90}"/>
                </a:ext>
              </a:extLst>
            </p:cNvPr>
            <p:cNvSpPr/>
            <p:nvPr/>
          </p:nvSpPr>
          <p:spPr>
            <a:xfrm>
              <a:off x="1162050" y="2438400"/>
              <a:ext cx="504825" cy="4095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OP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A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34850B4-7505-422E-8107-37CED74C39F9}"/>
                </a:ext>
              </a:extLst>
            </p:cNvPr>
            <p:cNvSpPr/>
            <p:nvPr/>
          </p:nvSpPr>
          <p:spPr>
            <a:xfrm>
              <a:off x="2623465" y="2438400"/>
              <a:ext cx="504825" cy="4095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OP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B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160A371E-F9B4-4E09-BE18-8D86C3800F0D}"/>
                </a:ext>
              </a:extLst>
            </p:cNvPr>
            <p:cNvSpPr/>
            <p:nvPr/>
          </p:nvSpPr>
          <p:spPr>
            <a:xfrm>
              <a:off x="1847501" y="2438400"/>
              <a:ext cx="624543" cy="409575"/>
            </a:xfrm>
            <a:prstGeom prst="rect">
              <a:avLst/>
            </a:prstGeom>
            <a:solidFill>
              <a:srgbClr val="E5E5E5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Index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007E89B6-EE96-4F58-AF6D-3EBD43482AD9}"/>
                </a:ext>
              </a:extLst>
            </p:cNvPr>
            <p:cNvSpPr/>
            <p:nvPr/>
          </p:nvSpPr>
          <p:spPr>
            <a:xfrm>
              <a:off x="355179" y="2438400"/>
              <a:ext cx="624543" cy="409575"/>
            </a:xfrm>
            <a:prstGeom prst="rect">
              <a:avLst/>
            </a:prstGeom>
            <a:solidFill>
              <a:srgbClr val="E5E5E5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Index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F39CE7E-0B51-40A9-82A5-558D7DE12F19}"/>
                </a:ext>
              </a:extLst>
            </p:cNvPr>
            <p:cNvSpPr/>
            <p:nvPr/>
          </p:nvSpPr>
          <p:spPr>
            <a:xfrm>
              <a:off x="3279711" y="2438400"/>
              <a:ext cx="624543" cy="409575"/>
            </a:xfrm>
            <a:prstGeom prst="rect">
              <a:avLst/>
            </a:prstGeom>
            <a:solidFill>
              <a:srgbClr val="E5E5E5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Index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A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171D5CA9-2D5B-42E4-8298-2170859FA9B8}"/>
                </a:ext>
              </a:extLst>
            </p:cNvPr>
            <p:cNvSpPr/>
            <p:nvPr/>
          </p:nvSpPr>
          <p:spPr>
            <a:xfrm>
              <a:off x="4097813" y="2438400"/>
              <a:ext cx="504825" cy="4095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OP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A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E6B9174-DB3A-49A8-BE1E-82E7E59FCB42}"/>
                </a:ext>
              </a:extLst>
            </p:cNvPr>
            <p:cNvSpPr/>
            <p:nvPr/>
          </p:nvSpPr>
          <p:spPr>
            <a:xfrm>
              <a:off x="4771636" y="2438400"/>
              <a:ext cx="624543" cy="409575"/>
            </a:xfrm>
            <a:prstGeom prst="rect">
              <a:avLst/>
            </a:prstGeom>
            <a:solidFill>
              <a:srgbClr val="E5E5E5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Index</a:t>
              </a:r>
            </a:p>
            <a:p>
              <a:pPr algn="ctr"/>
              <a:r>
                <a:rPr lang="en-US" altLang="ko-KR" sz="1000" b="1">
                  <a:solidFill>
                    <a:schemeClr val="tx1"/>
                  </a:solidFill>
                </a:rPr>
                <a:t>B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0D328CB-0280-4E41-A17C-B344FB9E4BEF}"/>
                </a:ext>
              </a:extLst>
            </p:cNvPr>
            <p:cNvSpPr/>
            <p:nvPr/>
          </p:nvSpPr>
          <p:spPr>
            <a:xfrm>
              <a:off x="5576215" y="2438400"/>
              <a:ext cx="504825" cy="409575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OP</a:t>
              </a:r>
            </a:p>
            <a:p>
              <a:pPr algn="ctr"/>
              <a:r>
                <a:rPr lang="en-US" altLang="ko-KR" sz="1050" b="1">
                  <a:solidFill>
                    <a:schemeClr val="tx1"/>
                  </a:solidFill>
                </a:rPr>
                <a:t>B</a:t>
              </a:r>
              <a:endParaRPr lang="ko-KR" altLang="en-US" sz="1050" b="1">
                <a:solidFill>
                  <a:schemeClr val="tx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AABAFB5-0D4E-4454-827E-5DCBD171D47B}"/>
              </a:ext>
            </a:extLst>
          </p:cNvPr>
          <p:cNvSpPr/>
          <p:nvPr/>
        </p:nvSpPr>
        <p:spPr>
          <a:xfrm>
            <a:off x="949008" y="2310781"/>
            <a:ext cx="516806" cy="33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Sep</a:t>
            </a:r>
          </a:p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5x5</a:t>
            </a:r>
          </a:p>
          <a:p>
            <a:pPr algn="ctr"/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2</a:t>
            </a:r>
          </a:p>
          <a:p>
            <a:pPr algn="ctr"/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03DC2E-1B42-40F5-B3E7-6B6AD9137C47}"/>
              </a:ext>
            </a:extLst>
          </p:cNvPr>
          <p:cNvSpPr/>
          <p:nvPr/>
        </p:nvSpPr>
        <p:spPr>
          <a:xfrm>
            <a:off x="1712005" y="2346910"/>
            <a:ext cx="516806" cy="33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2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97F22FB-EF85-4691-AE1A-9935F5FD530E}"/>
              </a:ext>
            </a:extLst>
          </p:cNvPr>
          <p:cNvSpPr/>
          <p:nvPr/>
        </p:nvSpPr>
        <p:spPr>
          <a:xfrm>
            <a:off x="2445106" y="2310781"/>
            <a:ext cx="516806" cy="33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Id</a:t>
            </a:r>
          </a:p>
          <a:p>
            <a:pPr algn="ctr"/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4</a:t>
            </a:r>
          </a:p>
          <a:p>
            <a:pPr algn="ctr"/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230F838-1DCA-4279-86F8-E1B519E4B4DD}"/>
              </a:ext>
            </a:extLst>
          </p:cNvPr>
          <p:cNvSpPr/>
          <p:nvPr/>
        </p:nvSpPr>
        <p:spPr>
          <a:xfrm>
            <a:off x="3175096" y="2310780"/>
            <a:ext cx="516806" cy="33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3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E96A04E-4F32-4E52-98D1-3B001C7A3692}"/>
              </a:ext>
            </a:extLst>
          </p:cNvPr>
          <p:cNvSpPr/>
          <p:nvPr/>
        </p:nvSpPr>
        <p:spPr>
          <a:xfrm>
            <a:off x="3954730" y="2310780"/>
            <a:ext cx="516806" cy="33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Avg</a:t>
            </a:r>
          </a:p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3x3</a:t>
            </a:r>
          </a:p>
          <a:p>
            <a:pPr algn="ctr"/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2</a:t>
            </a:r>
          </a:p>
          <a:p>
            <a:pPr algn="ctr"/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55FE7BB-6604-475E-B4A4-E8A0E8F50F1A}"/>
              </a:ext>
            </a:extLst>
          </p:cNvPr>
          <p:cNvSpPr/>
          <p:nvPr/>
        </p:nvSpPr>
        <p:spPr>
          <a:xfrm>
            <a:off x="4705539" y="2322524"/>
            <a:ext cx="516806" cy="33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1</a:t>
            </a:r>
            <a:endParaRPr lang="ko-KR" altLang="en-US" sz="1000" b="1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C9FCCC-D8FF-4D32-8EB8-0A4B75698856}"/>
              </a:ext>
            </a:extLst>
          </p:cNvPr>
          <p:cNvSpPr/>
          <p:nvPr/>
        </p:nvSpPr>
        <p:spPr>
          <a:xfrm>
            <a:off x="5448129" y="2310779"/>
            <a:ext cx="516806" cy="337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Sep</a:t>
            </a:r>
          </a:p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3x3</a:t>
            </a:r>
          </a:p>
          <a:p>
            <a:pPr algn="ctr"/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0</a:t>
            </a:r>
          </a:p>
          <a:p>
            <a:pPr algn="ctr"/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endParaRPr lang="ko-KR" altLang="en-US" sz="1000" b="1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4EAB703-8009-4F1E-B636-6907D898AE06}"/>
              </a:ext>
            </a:extLst>
          </p:cNvPr>
          <p:cNvCxnSpPr/>
          <p:nvPr/>
        </p:nvCxnSpPr>
        <p:spPr>
          <a:xfrm>
            <a:off x="396592" y="5875020"/>
            <a:ext cx="73152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2042F03-7C7D-4E7F-8CF1-2511E1BB4F2B}"/>
              </a:ext>
            </a:extLst>
          </p:cNvPr>
          <p:cNvSpPr txBox="1"/>
          <p:nvPr/>
        </p:nvSpPr>
        <p:spPr>
          <a:xfrm>
            <a:off x="1128112" y="5690354"/>
            <a:ext cx="62602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>
                <a:solidFill>
                  <a:srgbClr val="FF0000"/>
                </a:solidFill>
              </a:rPr>
              <a:t>Conv cell</a:t>
            </a:r>
            <a:r>
              <a:rPr lang="ko-KR" altLang="en-US" sz="1600">
                <a:solidFill>
                  <a:srgbClr val="FF0000"/>
                </a:solidFill>
              </a:rPr>
              <a:t>의 경우 </a:t>
            </a:r>
            <a:r>
              <a:rPr lang="en-US" altLang="ko-KR" sz="1600">
                <a:solidFill>
                  <a:srgbClr val="FF0000"/>
                </a:solidFill>
              </a:rPr>
              <a:t>strides 1, Reduction cell</a:t>
            </a:r>
            <a:r>
              <a:rPr lang="ko-KR" altLang="en-US" sz="1600">
                <a:solidFill>
                  <a:srgbClr val="FF0000"/>
                </a:solidFill>
              </a:rPr>
              <a:t>의 경우 </a:t>
            </a:r>
            <a:r>
              <a:rPr lang="en-US" altLang="ko-KR" sz="1600">
                <a:solidFill>
                  <a:srgbClr val="FF0000"/>
                </a:solidFill>
              </a:rPr>
              <a:t>strides 2</a:t>
            </a:r>
            <a:r>
              <a:rPr lang="ko-KR" altLang="en-US" sz="1600">
                <a:solidFill>
                  <a:srgbClr val="FF0000"/>
                </a:solidFill>
              </a:rPr>
              <a:t>를 적용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772D4C9B-866B-41E4-AF5C-E71E2CBEEEF1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F1441EB-BC32-4889-8670-98D4F3B6726F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15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4DC9927-B60B-40D4-9E26-B92EFE4849DD}"/>
              </a:ext>
            </a:extLst>
          </p:cNvPr>
          <p:cNvSpPr/>
          <p:nvPr/>
        </p:nvSpPr>
        <p:spPr>
          <a:xfrm>
            <a:off x="6744749" y="2583809"/>
            <a:ext cx="1706403" cy="2835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23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DBFD3F-4894-488F-9FB8-F2945768953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/>
              <a:t>. </a:t>
            </a:r>
            <a:r>
              <a:rPr lang="ko-KR" altLang="en-US" sz="2400" b="1"/>
              <a:t>네트워크 구조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D4307-34B5-4F1C-A085-FBA3B0A26D61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3. </a:t>
            </a:r>
            <a:r>
              <a:rPr lang="ko-KR" altLang="en-US" b="1"/>
              <a:t>실제 </a:t>
            </a:r>
            <a:r>
              <a:rPr lang="en-US" altLang="ko-KR" b="1"/>
              <a:t>MNIST</a:t>
            </a:r>
            <a:r>
              <a:rPr lang="ko-KR" altLang="en-US" b="1"/>
              <a:t>데이터에 대한 결과</a:t>
            </a:r>
            <a:endParaRPr lang="en-US" altLang="ko-KR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9DA0DB-28C7-4494-91FA-3D874F87D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499" y="1971417"/>
            <a:ext cx="7191813" cy="246221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"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effectLst/>
                <a:latin typeface="Arial Unicode MS"/>
                <a:ea typeface="SFMono-Regular"/>
              </a:rPr>
              <a:t>1 2 1 3 0 1 0 4 1 1 1 1 0 1 0 1 1 0 0 1 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  <a:ea typeface="SFMono-Regular"/>
              </a:rPr>
              <a:t>0 1 0 4 1 0 2 0 0 3 1 1 0 0 0 0 4 1 1 0</a:t>
            </a:r>
            <a:r>
              <a:rPr kumimoji="0" lang="ko-KR" altLang="ko-KR" sz="1600" b="1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/>
                <a:ea typeface="SFMono-Regular"/>
              </a:rPr>
              <a:t>"</a:t>
            </a:r>
            <a:r>
              <a:rPr kumimoji="0" lang="ko-KR" altLang="ko-KR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4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7" name="Picture 3" descr="ì¬ì§2">
            <a:extLst>
              <a:ext uri="{FF2B5EF4-FFF2-40B4-BE49-F238E27FC236}">
                <a16:creationId xmlns:a16="http://schemas.microsoft.com/office/drawing/2014/main" id="{C3C48320-1BCE-44B0-9633-0F53F19EB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9217"/>
            <a:ext cx="7633740" cy="351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ì¬ì§3">
            <a:extLst>
              <a:ext uri="{FF2B5EF4-FFF2-40B4-BE49-F238E27FC236}">
                <a16:creationId xmlns:a16="http://schemas.microsoft.com/office/drawing/2014/main" id="{2D59ABEE-791E-4C48-972C-968995E6A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378" y="2228136"/>
            <a:ext cx="7790781" cy="412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48FB67D-D16B-4584-90D3-CB72576059F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FCCEFEB-F341-4DB4-BFBF-8871AE9A682A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16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5CA365-6A44-4082-A0E5-C12BC70A2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990" y="872365"/>
            <a:ext cx="469582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63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173D3CC-AF77-4257-8347-E43AE573C073}"/>
              </a:ext>
            </a:extLst>
          </p:cNvPr>
          <p:cNvSpPr txBox="1"/>
          <p:nvPr/>
        </p:nvSpPr>
        <p:spPr>
          <a:xfrm>
            <a:off x="259747" y="75473"/>
            <a:ext cx="24655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/>
              <a:t>Contents</a:t>
            </a:r>
            <a:endParaRPr lang="ko-KR" altLang="en-US" sz="4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F5D355-9344-4001-A98A-8D469C8F93FF}"/>
              </a:ext>
            </a:extLst>
          </p:cNvPr>
          <p:cNvSpPr txBox="1"/>
          <p:nvPr/>
        </p:nvSpPr>
        <p:spPr>
          <a:xfrm>
            <a:off x="404591" y="954809"/>
            <a:ext cx="2595582" cy="55646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b="1" dirty="0"/>
              <a:t>ENAS</a:t>
            </a:r>
            <a:r>
              <a:rPr lang="ko-KR" altLang="en-US" sz="2400" b="1" dirty="0"/>
              <a:t>란 </a:t>
            </a:r>
            <a:r>
              <a:rPr lang="en-US" altLang="ko-KR" sz="2400" b="1" dirty="0"/>
              <a:t>?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관련 기술 소개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b="1" dirty="0"/>
              <a:t>Contribution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네트워크 구조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실험 결과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고 찰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참고 문헌</a:t>
            </a:r>
            <a:endParaRPr lang="en-US" altLang="ko-KR" sz="24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1500" b="1" dirty="0">
              <a:solidFill>
                <a:srgbClr val="FF0000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9904B9-1EA3-4A7C-B52F-F3FEA2740AF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C71FA4-CE9D-47D2-ADBE-CFFA8B463868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6506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DBFD3F-4894-488F-9FB8-F2945768953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/>
              <a:t>. </a:t>
            </a:r>
            <a:r>
              <a:rPr lang="ko-KR" altLang="en-US" sz="2400" b="1"/>
              <a:t>네트워크 구조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D4307-34B5-4F1C-A085-FBA3B0A26D61}"/>
              </a:ext>
            </a:extLst>
          </p:cNvPr>
          <p:cNvSpPr txBox="1"/>
          <p:nvPr/>
        </p:nvSpPr>
        <p:spPr>
          <a:xfrm>
            <a:off x="516322" y="1103675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4. Reduction Cell</a:t>
            </a:r>
            <a:r>
              <a:rPr lang="ko-KR" altLang="en-US" b="1"/>
              <a:t>에서 의문점</a:t>
            </a:r>
            <a:r>
              <a:rPr lang="en-US" altLang="ko-KR" b="1"/>
              <a:t> </a:t>
            </a:r>
            <a:endParaRPr lang="en-US" altLang="ko-KR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8BB6D0C-80B1-4554-8005-B4CB9FB34314}"/>
              </a:ext>
            </a:extLst>
          </p:cNvPr>
          <p:cNvGrpSpPr/>
          <p:nvPr/>
        </p:nvGrpSpPr>
        <p:grpSpPr>
          <a:xfrm>
            <a:off x="-22192" y="1782681"/>
            <a:ext cx="8244171" cy="4129723"/>
            <a:chOff x="-22192" y="1782681"/>
            <a:chExt cx="8244171" cy="4129723"/>
          </a:xfrm>
        </p:grpSpPr>
        <p:pic>
          <p:nvPicPr>
            <p:cNvPr id="6149" name="Picture 5" descr="ì¬ì§3">
              <a:extLst>
                <a:ext uri="{FF2B5EF4-FFF2-40B4-BE49-F238E27FC236}">
                  <a16:creationId xmlns:a16="http://schemas.microsoft.com/office/drawing/2014/main" id="{2D59ABEE-791E-4C48-972C-968995E6A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98" y="1782681"/>
              <a:ext cx="7790781" cy="412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436924-02DF-4111-8148-8729AEA89E3C}"/>
                </a:ext>
              </a:extLst>
            </p:cNvPr>
            <p:cNvSpPr txBox="1"/>
            <p:nvPr/>
          </p:nvSpPr>
          <p:spPr>
            <a:xfrm>
              <a:off x="2987040" y="5250180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A3AFCF-F619-4F0E-A49A-B8DDE388ECCC}"/>
                </a:ext>
              </a:extLst>
            </p:cNvPr>
            <p:cNvSpPr txBox="1"/>
            <p:nvPr/>
          </p:nvSpPr>
          <p:spPr>
            <a:xfrm>
              <a:off x="2987040" y="4726455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03D2DD-4175-48B0-9B96-17AA51A85510}"/>
                </a:ext>
              </a:extLst>
            </p:cNvPr>
            <p:cNvSpPr txBox="1"/>
            <p:nvPr/>
          </p:nvSpPr>
          <p:spPr>
            <a:xfrm>
              <a:off x="-22192" y="3709042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E926CD-002B-4752-A37A-40997423C454}"/>
                </a:ext>
              </a:extLst>
            </p:cNvPr>
            <p:cNvSpPr txBox="1"/>
            <p:nvPr/>
          </p:nvSpPr>
          <p:spPr>
            <a:xfrm>
              <a:off x="1242728" y="3709042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BDE434-2377-40DB-8CD4-1494A1E9B313}"/>
                </a:ext>
              </a:extLst>
            </p:cNvPr>
            <p:cNvSpPr txBox="1"/>
            <p:nvPr/>
          </p:nvSpPr>
          <p:spPr>
            <a:xfrm>
              <a:off x="1289116" y="3010458"/>
              <a:ext cx="479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???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0787-E438-42E2-B512-FA7FF92AD3E9}"/>
                </a:ext>
              </a:extLst>
            </p:cNvPr>
            <p:cNvSpPr txBox="1"/>
            <p:nvPr/>
          </p:nvSpPr>
          <p:spPr>
            <a:xfrm>
              <a:off x="2149508" y="3027195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98AEC0CB-FB7D-4DD2-A475-5BAE0244FBAB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3DBB703-5688-4A29-BCE2-8E31459F455A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045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DBFD3F-4894-488F-9FB8-F2945768953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/>
              <a:t>. </a:t>
            </a:r>
            <a:r>
              <a:rPr lang="ko-KR" altLang="en-US" sz="2400" b="1"/>
              <a:t>네트워크 구조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D4307-34B5-4F1C-A085-FBA3B0A26D61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4. Reduction Cell</a:t>
            </a:r>
            <a:r>
              <a:rPr lang="ko-KR" altLang="en-US" b="1"/>
              <a:t>에서 의문점</a:t>
            </a:r>
            <a:r>
              <a:rPr lang="en-US" altLang="ko-KR" b="1"/>
              <a:t> </a:t>
            </a:r>
            <a:endParaRPr lang="en-US" altLang="ko-KR" b="1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8BB6D0C-80B1-4554-8005-B4CB9FB34314}"/>
              </a:ext>
            </a:extLst>
          </p:cNvPr>
          <p:cNvGrpSpPr/>
          <p:nvPr/>
        </p:nvGrpSpPr>
        <p:grpSpPr>
          <a:xfrm>
            <a:off x="-22192" y="1782681"/>
            <a:ext cx="8244171" cy="4129723"/>
            <a:chOff x="-22192" y="1782681"/>
            <a:chExt cx="8244171" cy="4129723"/>
          </a:xfrm>
        </p:grpSpPr>
        <p:pic>
          <p:nvPicPr>
            <p:cNvPr id="6149" name="Picture 5" descr="ì¬ì§3">
              <a:extLst>
                <a:ext uri="{FF2B5EF4-FFF2-40B4-BE49-F238E27FC236}">
                  <a16:creationId xmlns:a16="http://schemas.microsoft.com/office/drawing/2014/main" id="{2D59ABEE-791E-4C48-972C-968995E6A4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98" y="1782681"/>
              <a:ext cx="7790781" cy="412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1436924-02DF-4111-8148-8729AEA89E3C}"/>
                </a:ext>
              </a:extLst>
            </p:cNvPr>
            <p:cNvSpPr txBox="1"/>
            <p:nvPr/>
          </p:nvSpPr>
          <p:spPr>
            <a:xfrm>
              <a:off x="2987040" y="5250180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3A3AFCF-F619-4F0E-A49A-B8DDE388ECCC}"/>
                </a:ext>
              </a:extLst>
            </p:cNvPr>
            <p:cNvSpPr txBox="1"/>
            <p:nvPr/>
          </p:nvSpPr>
          <p:spPr>
            <a:xfrm>
              <a:off x="2987040" y="4726455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03D2DD-4175-48B0-9B96-17AA51A85510}"/>
                </a:ext>
              </a:extLst>
            </p:cNvPr>
            <p:cNvSpPr txBox="1"/>
            <p:nvPr/>
          </p:nvSpPr>
          <p:spPr>
            <a:xfrm>
              <a:off x="-22192" y="3709042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E926CD-002B-4752-A37A-40997423C454}"/>
                </a:ext>
              </a:extLst>
            </p:cNvPr>
            <p:cNvSpPr txBox="1"/>
            <p:nvPr/>
          </p:nvSpPr>
          <p:spPr>
            <a:xfrm>
              <a:off x="1242728" y="3709042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BDE434-2377-40DB-8CD4-1494A1E9B313}"/>
                </a:ext>
              </a:extLst>
            </p:cNvPr>
            <p:cNvSpPr txBox="1"/>
            <p:nvPr/>
          </p:nvSpPr>
          <p:spPr>
            <a:xfrm>
              <a:off x="1289116" y="3010458"/>
              <a:ext cx="479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???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0A0787-E438-42E2-B512-FA7FF92AD3E9}"/>
                </a:ext>
              </a:extLst>
            </p:cNvPr>
            <p:cNvSpPr txBox="1"/>
            <p:nvPr/>
          </p:nvSpPr>
          <p:spPr>
            <a:xfrm>
              <a:off x="2149508" y="3027195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665F0BF-0BB8-44C9-8395-AB44A7C33A86}"/>
              </a:ext>
            </a:extLst>
          </p:cNvPr>
          <p:cNvGrpSpPr/>
          <p:nvPr/>
        </p:nvGrpSpPr>
        <p:grpSpPr>
          <a:xfrm>
            <a:off x="5612130" y="1782681"/>
            <a:ext cx="8244171" cy="4129723"/>
            <a:chOff x="-22192" y="1782681"/>
            <a:chExt cx="8244171" cy="4129723"/>
          </a:xfrm>
        </p:grpSpPr>
        <p:pic>
          <p:nvPicPr>
            <p:cNvPr id="14" name="Picture 5" descr="ì¬ì§3">
              <a:extLst>
                <a:ext uri="{FF2B5EF4-FFF2-40B4-BE49-F238E27FC236}">
                  <a16:creationId xmlns:a16="http://schemas.microsoft.com/office/drawing/2014/main" id="{C7F14DC8-380E-4E87-B437-A11D5FEE01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98" y="1782681"/>
              <a:ext cx="7790781" cy="412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DA39C2A-161F-4C67-83FE-E6D447C4F123}"/>
                </a:ext>
              </a:extLst>
            </p:cNvPr>
            <p:cNvSpPr txBox="1"/>
            <p:nvPr/>
          </p:nvSpPr>
          <p:spPr>
            <a:xfrm>
              <a:off x="2987040" y="5250180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F4E4E8-8003-44A2-BCDA-07E4668BDFF7}"/>
                </a:ext>
              </a:extLst>
            </p:cNvPr>
            <p:cNvSpPr txBox="1"/>
            <p:nvPr/>
          </p:nvSpPr>
          <p:spPr>
            <a:xfrm>
              <a:off x="2987040" y="4726455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A494FDF-17AD-4E88-B316-A114AC7AF6A2}"/>
                </a:ext>
              </a:extLst>
            </p:cNvPr>
            <p:cNvSpPr txBox="1"/>
            <p:nvPr/>
          </p:nvSpPr>
          <p:spPr>
            <a:xfrm>
              <a:off x="-22192" y="3709042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C78FEC-D314-4B5F-BAFB-43D8F9B800A5}"/>
                </a:ext>
              </a:extLst>
            </p:cNvPr>
            <p:cNvSpPr txBox="1"/>
            <p:nvPr/>
          </p:nvSpPr>
          <p:spPr>
            <a:xfrm>
              <a:off x="1242728" y="3709042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16x16x16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C26ABEA-0DC5-4584-A7C4-E61AA3DD4437}"/>
                </a:ext>
              </a:extLst>
            </p:cNvPr>
            <p:cNvSpPr txBox="1"/>
            <p:nvPr/>
          </p:nvSpPr>
          <p:spPr>
            <a:xfrm>
              <a:off x="857918" y="2943050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42E276-FDB3-45A2-ADF0-1CF7CCF86E9C}"/>
                </a:ext>
              </a:extLst>
            </p:cNvPr>
            <p:cNvSpPr txBox="1"/>
            <p:nvPr/>
          </p:nvSpPr>
          <p:spPr>
            <a:xfrm>
              <a:off x="2149508" y="3027195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0AE40A2-F375-4371-81D4-F2D33223F7B9}"/>
              </a:ext>
            </a:extLst>
          </p:cNvPr>
          <p:cNvSpPr/>
          <p:nvPr/>
        </p:nvSpPr>
        <p:spPr>
          <a:xfrm>
            <a:off x="7953375" y="5602655"/>
            <a:ext cx="1120140" cy="3776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/>
              <a:t>Factorized Reduction</a:t>
            </a:r>
            <a:endParaRPr lang="ko-KR" altLang="en-US" sz="120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5572E1-ED3E-4758-8161-46BCFD79F65F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8513445" y="5472113"/>
            <a:ext cx="0" cy="130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39672D9-0D85-49A2-9DE2-F70FEC038995}"/>
              </a:ext>
            </a:extLst>
          </p:cNvPr>
          <p:cNvSpPr txBox="1"/>
          <p:nvPr/>
        </p:nvSpPr>
        <p:spPr>
          <a:xfrm>
            <a:off x="8667750" y="6190941"/>
            <a:ext cx="906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rgbClr val="FF0000"/>
                </a:solidFill>
              </a:rPr>
              <a:t>32x32x32</a:t>
            </a:r>
            <a:endParaRPr lang="ko-KR" altLang="en-US" sz="1200">
              <a:solidFill>
                <a:srgbClr val="FF0000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AD4E001-E2B4-4257-A11F-C7219DAA57A5}"/>
              </a:ext>
            </a:extLst>
          </p:cNvPr>
          <p:cNvSpPr/>
          <p:nvPr/>
        </p:nvSpPr>
        <p:spPr>
          <a:xfrm>
            <a:off x="8288655" y="6227601"/>
            <a:ext cx="449580" cy="1911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>
                <a:solidFill>
                  <a:schemeClr val="tx1"/>
                </a:solidFill>
              </a:rPr>
              <a:t>H[i-1]</a:t>
            </a:r>
            <a:endParaRPr lang="ko-KR" altLang="en-US" sz="700" b="1">
              <a:solidFill>
                <a:schemeClr val="tx1"/>
              </a:solidFill>
            </a:endParaRPr>
          </a:p>
        </p:txBody>
      </p:sp>
      <p:cxnSp>
        <p:nvCxnSpPr>
          <p:cNvPr id="6144" name="직선 화살표 연결선 6143">
            <a:extLst>
              <a:ext uri="{FF2B5EF4-FFF2-40B4-BE49-F238E27FC236}">
                <a16:creationId xmlns:a16="http://schemas.microsoft.com/office/drawing/2014/main" id="{B5B05A57-4F45-4DB5-AA47-A68D948A60CE}"/>
              </a:ext>
            </a:extLst>
          </p:cNvPr>
          <p:cNvCxnSpPr>
            <a:cxnSpLocks/>
            <a:stCxn id="29" idx="0"/>
            <a:endCxn id="24" idx="2"/>
          </p:cNvCxnSpPr>
          <p:nvPr/>
        </p:nvCxnSpPr>
        <p:spPr>
          <a:xfrm flipV="1">
            <a:off x="8513445" y="5980261"/>
            <a:ext cx="0" cy="2473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8C80FF5F-E012-4439-AB5B-0835A8C8F88B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AD2A414-ABAB-4494-A491-F8C6E82E1D19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672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/>
              <a:t>. </a:t>
            </a:r>
            <a:r>
              <a:rPr lang="ko-KR" altLang="en-US" sz="2400" b="1"/>
              <a:t>네트워크 구조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5. Controller</a:t>
            </a:r>
            <a:r>
              <a:rPr lang="ko-KR" altLang="en-US" b="1"/>
              <a:t>의 세부 구조</a:t>
            </a:r>
            <a:r>
              <a:rPr lang="en-US" altLang="ko-KR" b="1"/>
              <a:t> 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8B69D2-6778-47DF-BB76-468B02F29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49" y="1957645"/>
            <a:ext cx="7200000" cy="3462828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D29FCDC-DB21-4BAC-8E93-42DD9F9435F9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651893A-B2C3-442A-84CA-BAA0D9FE1CB2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4695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/>
              <a:t>. </a:t>
            </a:r>
            <a:r>
              <a:rPr lang="ko-KR" altLang="en-US" sz="2400" b="1"/>
              <a:t>네트워크 구조</a:t>
            </a:r>
            <a:endParaRPr lang="en-US" altLang="ko-KR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37F9C-0E07-4BA5-9384-5C8B64E27E8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5. Controller</a:t>
            </a:r>
            <a:r>
              <a:rPr lang="ko-KR" altLang="en-US" b="1"/>
              <a:t>의 세부 구조</a:t>
            </a:r>
            <a:r>
              <a:rPr lang="en-US" altLang="ko-KR" b="1"/>
              <a:t> </a:t>
            </a:r>
            <a:endParaRPr lang="en-US" altLang="ko-KR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B43B7B8-4CF8-4CBE-943B-2FFB879D2AEF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C587D8-5E9E-4FFE-8E09-3ADF046BA2C5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</a:t>
            </a:r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C0C7027-C798-4ADF-AE88-25DCB058D991}"/>
              </a:ext>
            </a:extLst>
          </p:cNvPr>
          <p:cNvGrpSpPr/>
          <p:nvPr/>
        </p:nvGrpSpPr>
        <p:grpSpPr>
          <a:xfrm>
            <a:off x="37522" y="1593463"/>
            <a:ext cx="12123640" cy="4555667"/>
            <a:chOff x="18472" y="1593463"/>
            <a:chExt cx="12123640" cy="455566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40924FF-61D3-4356-A9F5-26D527338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302" y="2047755"/>
              <a:ext cx="4924810" cy="3890949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136346A-0CA0-41F3-8EA8-52A9680CA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72" y="1593463"/>
              <a:ext cx="7354982" cy="4555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2220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6FAE15-4675-4C55-B95B-C45D40E7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58" y="1175939"/>
            <a:ext cx="7748035" cy="5339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/>
              <a:t>. </a:t>
            </a:r>
            <a:r>
              <a:rPr lang="ko-KR" altLang="en-US" sz="2400" b="1"/>
              <a:t>네트워크 구조</a:t>
            </a:r>
            <a:endParaRPr lang="en-US" altLang="ko-KR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37F9C-0E07-4BA5-9384-5C8B64E27E8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6. Child Network</a:t>
            </a:r>
            <a:r>
              <a:rPr lang="ko-KR" altLang="en-US" b="1"/>
              <a:t>의 세부 구조</a:t>
            </a:r>
            <a:endParaRPr lang="en-US" altLang="ko-KR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1CA36D-4D0A-4575-A4E1-F36E72378304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C8C472-2E64-4106-96B6-8D2ADBCD6973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1425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/>
              <a:t>. </a:t>
            </a:r>
            <a:r>
              <a:rPr lang="ko-KR" altLang="en-US" sz="2400" b="1"/>
              <a:t>네트워크 구조</a:t>
            </a:r>
            <a:endParaRPr lang="en-US" altLang="ko-KR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37F9C-0E07-4BA5-9384-5C8B64E27E8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7. Controller loss Function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CEFBD9-0D00-4003-9544-6CE802211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81" y="1579557"/>
            <a:ext cx="6825580" cy="407127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8FCC71-2A77-4E81-A8A8-3EC61CECC3C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3832C1-F77A-4817-ABDC-0D260E7EE68F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163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3</a:t>
            </a:r>
            <a:r>
              <a:rPr lang="en-US" altLang="ko-KR" sz="2400" b="1"/>
              <a:t>. </a:t>
            </a:r>
            <a:r>
              <a:rPr lang="ko-KR" altLang="en-US" sz="2400" b="1"/>
              <a:t>네트워크 구조</a:t>
            </a:r>
            <a:endParaRPr lang="en-US" altLang="ko-KR" sz="24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837F9C-0E07-4BA5-9384-5C8B64E27E8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8. Summary of learning mechanism</a:t>
            </a:r>
            <a:endParaRPr lang="en-US" altLang="ko-KR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8FCC71-2A77-4E81-A8A8-3EC61CECC3C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63832C1-F77A-4817-ABDC-0D260E7EE68F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23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676E0-F21F-4F95-B56A-C7D28FAB02BB}"/>
              </a:ext>
            </a:extLst>
          </p:cNvPr>
          <p:cNvSpPr txBox="1"/>
          <p:nvPr/>
        </p:nvSpPr>
        <p:spPr>
          <a:xfrm>
            <a:off x="638242" y="1782681"/>
            <a:ext cx="11610364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1600"/>
              <a:t>Child Network</a:t>
            </a:r>
            <a:r>
              <a:rPr lang="ko-KR" altLang="en-US" sz="1600"/>
              <a:t>를 </a:t>
            </a:r>
            <a:r>
              <a:rPr lang="en-US" altLang="ko-KR" sz="1600"/>
              <a:t>1</a:t>
            </a:r>
            <a:r>
              <a:rPr lang="ko-KR" altLang="en-US" sz="1600"/>
              <a:t>에폭 만큼 학습시킨다</a:t>
            </a:r>
            <a:r>
              <a:rPr lang="en-US" altLang="ko-KR" sz="1600"/>
              <a:t>(Momentum optimizatio</a:t>
            </a:r>
            <a:r>
              <a:rPr lang="ko-KR" altLang="en-US" sz="1600"/>
              <a:t>을 사용</a:t>
            </a:r>
            <a:r>
              <a:rPr lang="en-US" altLang="ko-KR" sz="1600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600"/>
              <a:t>※ 1 Epoch = (Total data size/ batch size)</a:t>
            </a:r>
            <a:endParaRPr lang="en-US" altLang="ko-KR" sz="1600" dirty="0"/>
          </a:p>
          <a:p>
            <a:pPr marL="342900" indent="-342900">
              <a:lnSpc>
                <a:spcPct val="200000"/>
              </a:lnSpc>
              <a:buAutoNum type="arabicPeriod" startAt="2"/>
            </a:pPr>
            <a:r>
              <a:rPr lang="en-US" altLang="ko-KR" sz="1600"/>
              <a:t>Controller</a:t>
            </a:r>
            <a:r>
              <a:rPr lang="ko-KR" altLang="en-US" sz="1600"/>
              <a:t>를 </a:t>
            </a:r>
            <a:r>
              <a:rPr lang="en-US" altLang="ko-KR" sz="1600"/>
              <a:t>controller_train_steps x controller_num_aggregate </a:t>
            </a:r>
            <a:r>
              <a:rPr lang="ko-KR" altLang="en-US" sz="1600"/>
              <a:t>번 학습시킨다</a:t>
            </a:r>
            <a:r>
              <a:rPr lang="en-US" altLang="ko-KR" sz="1600"/>
              <a:t>(Adam Optimization </a:t>
            </a:r>
            <a:r>
              <a:rPr lang="ko-KR" altLang="en-US" sz="1600"/>
              <a:t>사용</a:t>
            </a:r>
            <a:r>
              <a:rPr lang="en-US" altLang="ko-KR" sz="1600"/>
              <a:t>).</a:t>
            </a:r>
          </a:p>
          <a:p>
            <a:pPr>
              <a:lnSpc>
                <a:spcPct val="200000"/>
              </a:lnSpc>
            </a:pPr>
            <a:r>
              <a:rPr lang="en-US" altLang="ko-KR" sz="1600"/>
              <a:t>3.   1~2</a:t>
            </a:r>
            <a:r>
              <a:rPr lang="ko-KR" altLang="en-US" sz="1600"/>
              <a:t>를 </a:t>
            </a:r>
            <a:r>
              <a:rPr lang="en-US" altLang="ko-KR" sz="1600"/>
              <a:t>160 Epoch</a:t>
            </a:r>
            <a:r>
              <a:rPr lang="ko-KR" altLang="en-US" sz="1600"/>
              <a:t>가 될 때 까지 반복한다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/>
              <a:t>4.   Controller</a:t>
            </a:r>
            <a:r>
              <a:rPr lang="ko-KR" altLang="en-US" sz="1600"/>
              <a:t>에서 샘플링 된 </a:t>
            </a:r>
            <a:r>
              <a:rPr lang="en-US" altLang="ko-KR" sz="1600"/>
              <a:t>10</a:t>
            </a:r>
            <a:r>
              <a:rPr lang="ko-KR" altLang="en-US" sz="1600"/>
              <a:t>개의 네트워크 중 가장 </a:t>
            </a:r>
            <a:r>
              <a:rPr lang="en-US" altLang="ko-KR" sz="1600"/>
              <a:t>validation Accuracy</a:t>
            </a:r>
            <a:r>
              <a:rPr lang="ko-KR" altLang="en-US" sz="1600"/>
              <a:t>가 높은 구조를 선택한다</a:t>
            </a:r>
            <a:r>
              <a:rPr lang="en-US" altLang="ko-KR" sz="1600"/>
              <a:t>.</a:t>
            </a:r>
            <a:endParaRPr lang="en-US" altLang="ko-KR" sz="1600" dirty="0"/>
          </a:p>
          <a:p>
            <a:pPr>
              <a:lnSpc>
                <a:spcPct val="200000"/>
              </a:lnSpc>
            </a:pPr>
            <a:r>
              <a:rPr lang="en-US" altLang="ko-KR" sz="1600"/>
              <a:t>5.   </a:t>
            </a:r>
            <a:r>
              <a:rPr lang="ko-KR" altLang="en-US" sz="1600"/>
              <a:t>위의 네트워크를 </a:t>
            </a:r>
            <a:r>
              <a:rPr lang="en-US" altLang="ko-KR" sz="1600"/>
              <a:t>Momentum optimization</a:t>
            </a:r>
            <a:r>
              <a:rPr lang="ko-KR" altLang="en-US" sz="1600"/>
              <a:t>를 이용하여 </a:t>
            </a:r>
            <a:r>
              <a:rPr lang="en-US" altLang="ko-KR" sz="1600"/>
              <a:t>630Epoch</a:t>
            </a:r>
            <a:r>
              <a:rPr lang="ko-KR" altLang="en-US" sz="1600"/>
              <a:t>가 될때 까지 반복하여 네트워크를 수렴시킨다</a:t>
            </a:r>
            <a:r>
              <a:rPr lang="en-US" altLang="ko-KR" sz="16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7157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MNIST</a:t>
            </a:r>
            <a:endParaRPr lang="en-US" altLang="ko-KR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092D4B-9908-4897-9613-D8668A2CCEE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C5D608-E8C9-4694-A0D0-291DEB1E948F}"/>
              </a:ext>
            </a:extLst>
          </p:cNvPr>
          <p:cNvSpPr txBox="1"/>
          <p:nvPr/>
        </p:nvSpPr>
        <p:spPr>
          <a:xfrm>
            <a:off x="11761365" y="6425967"/>
            <a:ext cx="49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24</a:t>
            </a:r>
            <a:endParaRPr lang="ko-KR" altLang="en-US" dirty="0"/>
          </a:p>
        </p:txBody>
      </p:sp>
      <p:pic>
        <p:nvPicPr>
          <p:cNvPr id="1026" name="Picture 2" descr="ì¬ì§2">
            <a:extLst>
              <a:ext uri="{FF2B5EF4-FFF2-40B4-BE49-F238E27FC236}">
                <a16:creationId xmlns:a16="http://schemas.microsoft.com/office/drawing/2014/main" id="{750B04E0-B82D-4B03-9B21-45CC36F88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4135"/>
            <a:ext cx="7900412" cy="363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¬ì§3">
            <a:extLst>
              <a:ext uri="{FF2B5EF4-FFF2-40B4-BE49-F238E27FC236}">
                <a16:creationId xmlns:a16="http://schemas.microsoft.com/office/drawing/2014/main" id="{C985F769-5DD1-4B7F-A37D-C7C8358A1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745" y="1528618"/>
            <a:ext cx="8041910" cy="426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2BF862-5964-4FED-8C08-01A55AA4FA1C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4. </a:t>
            </a:r>
            <a:r>
              <a:rPr lang="ko-KR" altLang="en-US" sz="2400" b="1"/>
              <a:t>실험 결과</a:t>
            </a:r>
            <a:endParaRPr lang="en-US" altLang="ko-KR" sz="2400" b="1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8819AFBF-85E5-4CFC-85E4-272C7AB037A0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696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CIFAR10</a:t>
            </a:r>
            <a:endParaRPr lang="en-US" altLang="ko-KR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092D4B-9908-4897-9613-D8668A2CCEE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C5D608-E8C9-4694-A0D0-291DEB1E948F}"/>
              </a:ext>
            </a:extLst>
          </p:cNvPr>
          <p:cNvSpPr txBox="1"/>
          <p:nvPr/>
        </p:nvSpPr>
        <p:spPr>
          <a:xfrm>
            <a:off x="11764736" y="64886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25</a:t>
            </a:r>
            <a:endParaRPr lang="ko-KR" altLang="en-US" dirty="0"/>
          </a:p>
        </p:txBody>
      </p:sp>
      <p:pic>
        <p:nvPicPr>
          <p:cNvPr id="2050" name="Picture 2" descr="ì¬ì§2">
            <a:extLst>
              <a:ext uri="{FF2B5EF4-FFF2-40B4-BE49-F238E27FC236}">
                <a16:creationId xmlns:a16="http://schemas.microsoft.com/office/drawing/2014/main" id="{98C24D88-D48A-4BC5-BF09-A21A38A3D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62" y="2020973"/>
            <a:ext cx="8184660" cy="377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ì¬ì§3">
            <a:extLst>
              <a:ext uri="{FF2B5EF4-FFF2-40B4-BE49-F238E27FC236}">
                <a16:creationId xmlns:a16="http://schemas.microsoft.com/office/drawing/2014/main" id="{AD5FEF87-5383-41A1-B7B9-9D20F5005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396" y="1991411"/>
            <a:ext cx="8312999" cy="382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EDC0D6-DFFB-4B9F-8E99-CBBB057EFFC9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4. </a:t>
            </a:r>
            <a:r>
              <a:rPr lang="ko-KR" altLang="en-US" sz="2400" b="1"/>
              <a:t>실험 결과</a:t>
            </a:r>
            <a:endParaRPr lang="en-US" altLang="ko-KR" sz="2400" b="1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FA569473-667A-4B97-B43B-CCC01C98BE5A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072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73091" y="1066867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Final Network(MNIST)</a:t>
            </a:r>
            <a:endParaRPr lang="en-US" altLang="ko-KR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092D4B-9908-4897-9613-D8668A2CCEE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C5D608-E8C9-4694-A0D0-291DEB1E948F}"/>
              </a:ext>
            </a:extLst>
          </p:cNvPr>
          <p:cNvSpPr txBox="1"/>
          <p:nvPr/>
        </p:nvSpPr>
        <p:spPr>
          <a:xfrm>
            <a:off x="11775881" y="6488668"/>
            <a:ext cx="47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26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0FA41-4AA4-42EE-BCF9-A6977A22C0EE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4. </a:t>
            </a:r>
            <a:r>
              <a:rPr lang="ko-KR" altLang="en-US" sz="2400" b="1"/>
              <a:t>실험 결과</a:t>
            </a:r>
            <a:endParaRPr lang="en-US" altLang="ko-KR" sz="2400" b="1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5D8DE77-4911-4C7F-9916-D18C566A5910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1AC0FF44-4D59-41FB-981D-3036542E4697}"/>
              </a:ext>
            </a:extLst>
          </p:cNvPr>
          <p:cNvGrpSpPr/>
          <p:nvPr/>
        </p:nvGrpSpPr>
        <p:grpSpPr>
          <a:xfrm>
            <a:off x="685800" y="2374898"/>
            <a:ext cx="10345723" cy="3127988"/>
            <a:chOff x="355057" y="1104779"/>
            <a:chExt cx="9115591" cy="2617884"/>
          </a:xfrm>
        </p:grpSpPr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A805F7F0-BDFE-4E08-BA88-E71C4A6A0268}"/>
                </a:ext>
              </a:extLst>
            </p:cNvPr>
            <p:cNvGrpSpPr/>
            <p:nvPr/>
          </p:nvGrpSpPr>
          <p:grpSpPr>
            <a:xfrm>
              <a:off x="8076991" y="1104779"/>
              <a:ext cx="543568" cy="1189426"/>
              <a:chOff x="4026677" y="3429000"/>
              <a:chExt cx="598522" cy="1309675"/>
            </a:xfrm>
          </p:grpSpPr>
          <p:sp>
            <p:nvSpPr>
              <p:cNvPr id="123" name="육각형 122">
                <a:extLst>
                  <a:ext uri="{FF2B5EF4-FFF2-40B4-BE49-F238E27FC236}">
                    <a16:creationId xmlns:a16="http://schemas.microsoft.com/office/drawing/2014/main" id="{5AA05FA8-524B-4B03-8744-437A63823CB3}"/>
                  </a:ext>
                </a:extLst>
              </p:cNvPr>
              <p:cNvSpPr/>
              <p:nvPr/>
            </p:nvSpPr>
            <p:spPr>
              <a:xfrm>
                <a:off x="4026677" y="3429000"/>
                <a:ext cx="598522" cy="1309675"/>
              </a:xfrm>
              <a:prstGeom prst="hexagon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7CAAD12-49E0-4B7A-94D7-4D9A58E205F1}"/>
                  </a:ext>
                </a:extLst>
              </p:cNvPr>
              <p:cNvSpPr txBox="1"/>
              <p:nvPr/>
            </p:nvSpPr>
            <p:spPr>
              <a:xfrm rot="5400000">
                <a:off x="3836996" y="3980783"/>
                <a:ext cx="997421" cy="298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dirty="0"/>
                  <a:t>Hypothesis</a:t>
                </a:r>
                <a:endParaRPr lang="ko-KR" altLang="en-US" sz="1400" dirty="0"/>
              </a:p>
            </p:txBody>
          </p:sp>
        </p:grpSp>
        <p:grpSp>
          <p:nvGrpSpPr>
            <p:cNvPr id="70" name="그룹 69">
              <a:extLst>
                <a:ext uri="{FF2B5EF4-FFF2-40B4-BE49-F238E27FC236}">
                  <a16:creationId xmlns:a16="http://schemas.microsoft.com/office/drawing/2014/main" id="{D36F3622-205A-4BFF-B206-DB04012E7EF3}"/>
                </a:ext>
              </a:extLst>
            </p:cNvPr>
            <p:cNvGrpSpPr/>
            <p:nvPr/>
          </p:nvGrpSpPr>
          <p:grpSpPr>
            <a:xfrm>
              <a:off x="355057" y="1178173"/>
              <a:ext cx="9115591" cy="2544490"/>
              <a:chOff x="355057" y="1178173"/>
              <a:chExt cx="9115591" cy="2544490"/>
            </a:xfrm>
          </p:grpSpPr>
          <p:grpSp>
            <p:nvGrpSpPr>
              <p:cNvPr id="71" name="그룹 70">
                <a:extLst>
                  <a:ext uri="{FF2B5EF4-FFF2-40B4-BE49-F238E27FC236}">
                    <a16:creationId xmlns:a16="http://schemas.microsoft.com/office/drawing/2014/main" id="{26CE617E-D05F-47E3-B66C-671089155AD2}"/>
                  </a:ext>
                </a:extLst>
              </p:cNvPr>
              <p:cNvGrpSpPr/>
              <p:nvPr/>
            </p:nvGrpSpPr>
            <p:grpSpPr>
              <a:xfrm>
                <a:off x="355057" y="1178683"/>
                <a:ext cx="1196879" cy="1042639"/>
                <a:chOff x="387181" y="1201435"/>
                <a:chExt cx="1196879" cy="1042639"/>
              </a:xfrm>
            </p:grpSpPr>
            <p:sp>
              <p:nvSpPr>
                <p:cNvPr id="121" name="직사각형 120">
                  <a:extLst>
                    <a:ext uri="{FF2B5EF4-FFF2-40B4-BE49-F238E27FC236}">
                      <a16:creationId xmlns:a16="http://schemas.microsoft.com/office/drawing/2014/main" id="{D40B3D23-AD08-445F-AB41-BF103D3E67E5}"/>
                    </a:ext>
                  </a:extLst>
                </p:cNvPr>
                <p:cNvSpPr/>
                <p:nvPr/>
              </p:nvSpPr>
              <p:spPr>
                <a:xfrm rot="5400000">
                  <a:off x="184855" y="1475084"/>
                  <a:ext cx="899995" cy="495343"/>
                </a:xfrm>
                <a:prstGeom prst="rect">
                  <a:avLst/>
                </a:prstGeom>
                <a:solidFill>
                  <a:srgbClr val="A5D0F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  <a:latin typeface="+mj-lt"/>
                      <a:cs typeface="Arial" panose="020B0604020202020204" pitchFamily="34" charset="0"/>
                    </a:rPr>
                    <a:t>Image</a:t>
                  </a:r>
                  <a:endParaRPr lang="ko-KR" altLang="en-US" sz="1400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2" name="직사각형 121">
                  <a:extLst>
                    <a:ext uri="{FF2B5EF4-FFF2-40B4-BE49-F238E27FC236}">
                      <a16:creationId xmlns:a16="http://schemas.microsoft.com/office/drawing/2014/main" id="{EB8DCB8D-F55E-4475-896A-EFE80104A8C2}"/>
                    </a:ext>
                  </a:extLst>
                </p:cNvPr>
                <p:cNvSpPr/>
                <p:nvPr/>
              </p:nvSpPr>
              <p:spPr>
                <a:xfrm rot="5400000">
                  <a:off x="815070" y="1475084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0</a:t>
                  </a:r>
                  <a:endParaRPr lang="en-US" altLang="ko-KR" sz="140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2C95F556-C311-4944-A1A1-B75DAD6267F8}"/>
                  </a:ext>
                </a:extLst>
              </p:cNvPr>
              <p:cNvCxnSpPr>
                <a:cxnSpLocks/>
                <a:stCxn id="121" idx="0"/>
                <a:endCxn id="122" idx="2"/>
              </p:cNvCxnSpPr>
              <p:nvPr/>
            </p:nvCxnSpPr>
            <p:spPr>
              <a:xfrm flipV="1">
                <a:off x="850400" y="1700003"/>
                <a:ext cx="206195" cy="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93C08912-A730-4ECC-8DD1-DA67FC39E99B}"/>
                  </a:ext>
                </a:extLst>
              </p:cNvPr>
              <p:cNvSpPr/>
              <p:nvPr/>
            </p:nvSpPr>
            <p:spPr>
              <a:xfrm rot="5400000">
                <a:off x="1484482" y="1452332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32x32x8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0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6F181D57-9947-44A3-A3D3-58AE4905B3F0}"/>
                  </a:ext>
                </a:extLst>
              </p:cNvPr>
              <p:cNvSpPr/>
              <p:nvPr/>
            </p:nvSpPr>
            <p:spPr>
              <a:xfrm rot="5400000">
                <a:off x="2186018" y="1452332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32x32x8</a:t>
                </a:r>
                <a:r>
                  <a:rPr lang="en-US" altLang="ko-KR" sz="1400" dirty="0">
                    <a:solidFill>
                      <a:schemeClr val="tx1"/>
                    </a:solidFill>
                  </a:rPr>
                  <a:t>0</a:t>
                </a:r>
                <a:endParaRPr lang="en-US" altLang="ko-KR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1CA8B7C7-5523-4A89-8BEE-FBF3DDF079CF}"/>
                  </a:ext>
                </a:extLst>
              </p:cNvPr>
              <p:cNvSpPr/>
              <p:nvPr/>
            </p:nvSpPr>
            <p:spPr>
              <a:xfrm rot="5400000">
                <a:off x="2887554" y="1452332"/>
                <a:ext cx="1042639" cy="495341"/>
              </a:xfrm>
              <a:prstGeom prst="rect">
                <a:avLst/>
              </a:prstGeom>
              <a:solidFill>
                <a:srgbClr val="E1F7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Reduction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16x16x96</a:t>
                </a:r>
              </a:p>
            </p:txBody>
          </p:sp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1D5FE2B0-A564-4170-A5FC-C92D5E869231}"/>
                  </a:ext>
                </a:extLst>
              </p:cNvPr>
              <p:cNvSpPr/>
              <p:nvPr/>
            </p:nvSpPr>
            <p:spPr>
              <a:xfrm rot="5400000">
                <a:off x="3595601" y="1451827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16x16x160</a:t>
                </a: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FDAE69A3-8160-4DF5-AFCF-ACE9969F2032}"/>
                  </a:ext>
                </a:extLst>
              </p:cNvPr>
              <p:cNvSpPr/>
              <p:nvPr/>
            </p:nvSpPr>
            <p:spPr>
              <a:xfrm rot="5400000">
                <a:off x="4300376" y="1451826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16x16x160</a:t>
                </a:r>
              </a:p>
            </p:txBody>
          </p:sp>
          <p:sp>
            <p:nvSpPr>
              <p:cNvPr id="78" name="직사각형 77">
                <a:extLst>
                  <a:ext uri="{FF2B5EF4-FFF2-40B4-BE49-F238E27FC236}">
                    <a16:creationId xmlns:a16="http://schemas.microsoft.com/office/drawing/2014/main" id="{270DE29D-40B6-400E-9939-F1F1B6D727FA}"/>
                  </a:ext>
                </a:extLst>
              </p:cNvPr>
              <p:cNvSpPr/>
              <p:nvPr/>
            </p:nvSpPr>
            <p:spPr>
              <a:xfrm rot="5400000">
                <a:off x="5001798" y="1451824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16x16x160</a:t>
                </a:r>
              </a:p>
            </p:txBody>
          </p:sp>
          <p:sp>
            <p:nvSpPr>
              <p:cNvPr id="79" name="직사각형 78">
                <a:extLst>
                  <a:ext uri="{FF2B5EF4-FFF2-40B4-BE49-F238E27FC236}">
                    <a16:creationId xmlns:a16="http://schemas.microsoft.com/office/drawing/2014/main" id="{49732A92-06AC-4712-AC7F-B32B489F27DE}"/>
                  </a:ext>
                </a:extLst>
              </p:cNvPr>
              <p:cNvSpPr/>
              <p:nvPr/>
            </p:nvSpPr>
            <p:spPr>
              <a:xfrm rot="5400000">
                <a:off x="5701418" y="1451825"/>
                <a:ext cx="1042639" cy="495341"/>
              </a:xfrm>
              <a:prstGeom prst="rect">
                <a:avLst/>
              </a:prstGeom>
              <a:solidFill>
                <a:srgbClr val="E1F7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Reduction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8x8x192</a:t>
                </a:r>
              </a:p>
            </p:txBody>
          </p:sp>
          <p:sp>
            <p:nvSpPr>
              <p:cNvPr id="80" name="직사각형 79">
                <a:extLst>
                  <a:ext uri="{FF2B5EF4-FFF2-40B4-BE49-F238E27FC236}">
                    <a16:creationId xmlns:a16="http://schemas.microsoft.com/office/drawing/2014/main" id="{8B06DC87-C483-4C08-AE4F-FBA084078E54}"/>
                  </a:ext>
                </a:extLst>
              </p:cNvPr>
              <p:cNvSpPr/>
              <p:nvPr/>
            </p:nvSpPr>
            <p:spPr>
              <a:xfrm rot="5400000">
                <a:off x="6381652" y="1451823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8x8x320</a:t>
                </a:r>
              </a:p>
            </p:txBody>
          </p:sp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F75C915E-130B-4EBB-82DB-FC1CF99A57A9}"/>
                  </a:ext>
                </a:extLst>
              </p:cNvPr>
              <p:cNvSpPr/>
              <p:nvPr/>
            </p:nvSpPr>
            <p:spPr>
              <a:xfrm rot="5400000">
                <a:off x="81408" y="2873647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8x8x320</a:t>
                </a:r>
              </a:p>
            </p:txBody>
          </p:sp>
          <p:cxnSp>
            <p:nvCxnSpPr>
              <p:cNvPr id="82" name="연결선: 구부러짐 81">
                <a:extLst>
                  <a:ext uri="{FF2B5EF4-FFF2-40B4-BE49-F238E27FC236}">
                    <a16:creationId xmlns:a16="http://schemas.microsoft.com/office/drawing/2014/main" id="{A3461A0E-BA4C-4F63-9255-47D69BF2E82D}"/>
                  </a:ext>
                </a:extLst>
              </p:cNvPr>
              <p:cNvCxnSpPr>
                <a:cxnSpLocks/>
                <a:stCxn id="80" idx="3"/>
                <a:endCxn id="81" idx="1"/>
              </p:cNvCxnSpPr>
              <p:nvPr/>
            </p:nvCxnSpPr>
            <p:spPr>
              <a:xfrm rot="5400000">
                <a:off x="3563257" y="-739717"/>
                <a:ext cx="379185" cy="6300244"/>
              </a:xfrm>
              <a:prstGeom prst="curved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25F637F8-BFE5-4C86-BD4A-195C4A96F27A}"/>
                  </a:ext>
                </a:extLst>
              </p:cNvPr>
              <p:cNvSpPr/>
              <p:nvPr/>
            </p:nvSpPr>
            <p:spPr>
              <a:xfrm rot="5400000">
                <a:off x="782946" y="2873647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8x8x320</a:t>
                </a:r>
              </a:p>
            </p:txBody>
          </p:sp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B293117F-6CE7-4686-B48E-0CA2E6FC3A9B}"/>
                  </a:ext>
                </a:extLst>
              </p:cNvPr>
              <p:cNvSpPr/>
              <p:nvPr/>
            </p:nvSpPr>
            <p:spPr>
              <a:xfrm rot="5400000">
                <a:off x="1484481" y="2873646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8x8x320</a:t>
                </a: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04A1597B-9705-4557-BFE5-8AAE022B847C}"/>
                  </a:ext>
                </a:extLst>
              </p:cNvPr>
              <p:cNvSpPr/>
              <p:nvPr/>
            </p:nvSpPr>
            <p:spPr>
              <a:xfrm rot="5400000">
                <a:off x="2186018" y="2873646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8x8x320</a:t>
                </a: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D51508C7-38C9-4CA9-826D-B8497999535C}"/>
                  </a:ext>
                </a:extLst>
              </p:cNvPr>
              <p:cNvSpPr/>
              <p:nvPr/>
            </p:nvSpPr>
            <p:spPr>
              <a:xfrm rot="5400000">
                <a:off x="2887554" y="2873646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8x8x320</a:t>
                </a: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A3E2840-6CC0-4D04-B777-E512417217AA}"/>
                  </a:ext>
                </a:extLst>
              </p:cNvPr>
              <p:cNvSpPr/>
              <p:nvPr/>
            </p:nvSpPr>
            <p:spPr>
              <a:xfrm rot="5400000">
                <a:off x="3606801" y="2880280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8x8x320</a:t>
                </a: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1B667868-A026-4031-BF70-481CFB3E3F2E}"/>
                  </a:ext>
                </a:extLst>
              </p:cNvPr>
              <p:cNvSpPr/>
              <p:nvPr/>
            </p:nvSpPr>
            <p:spPr>
              <a:xfrm rot="5400000">
                <a:off x="4290626" y="2873135"/>
                <a:ext cx="1042639" cy="495341"/>
              </a:xfrm>
              <a:prstGeom prst="rect">
                <a:avLst/>
              </a:prstGeom>
              <a:solidFill>
                <a:srgbClr val="E1F7D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Reduction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4x4x384</a:t>
                </a:r>
              </a:p>
            </p:txBody>
          </p: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9F1AB135-3F9B-4E60-9EB5-449D179B7E46}"/>
                  </a:ext>
                </a:extLst>
              </p:cNvPr>
              <p:cNvSpPr/>
              <p:nvPr/>
            </p:nvSpPr>
            <p:spPr>
              <a:xfrm rot="5400000">
                <a:off x="4992162" y="2880280"/>
                <a:ext cx="1042639" cy="495341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Conv</a:t>
                </a:r>
                <a:r>
                  <a:rPr lang="ko-KR" altLang="en-US" sz="1400">
                    <a:solidFill>
                      <a:schemeClr val="tx1"/>
                    </a:solidFill>
                  </a:rPr>
                  <a:t> </a:t>
                </a:r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  <a:endParaRPr lang="en-US" altLang="ko-KR" sz="14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4x4x640</a:t>
                </a:r>
              </a:p>
            </p:txBody>
          </p:sp>
          <p:sp>
            <p:nvSpPr>
              <p:cNvPr id="90" name="직사각형 89">
                <a:extLst>
                  <a:ext uri="{FF2B5EF4-FFF2-40B4-BE49-F238E27FC236}">
                    <a16:creationId xmlns:a16="http://schemas.microsoft.com/office/drawing/2014/main" id="{697498D3-1393-4F13-9C48-8BF79219AD01}"/>
                  </a:ext>
                </a:extLst>
              </p:cNvPr>
              <p:cNvSpPr/>
              <p:nvPr/>
            </p:nvSpPr>
            <p:spPr>
              <a:xfrm rot="5400000">
                <a:off x="7094854" y="1451822"/>
                <a:ext cx="1042639" cy="495341"/>
              </a:xfrm>
              <a:prstGeom prst="rect">
                <a:avLst/>
              </a:prstGeom>
              <a:solidFill>
                <a:srgbClr val="F8CBAD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Auxiliary</a:t>
                </a: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cell</a:t>
                </a:r>
              </a:p>
            </p:txBody>
          </p:sp>
          <p:sp>
            <p:nvSpPr>
              <p:cNvPr id="91" name="직사각형 90">
                <a:extLst>
                  <a:ext uri="{FF2B5EF4-FFF2-40B4-BE49-F238E27FC236}">
                    <a16:creationId xmlns:a16="http://schemas.microsoft.com/office/drawing/2014/main" id="{31E8F109-B7CF-4715-BCC3-30D8CE825235}"/>
                  </a:ext>
                </a:extLst>
              </p:cNvPr>
              <p:cNvSpPr/>
              <p:nvPr/>
            </p:nvSpPr>
            <p:spPr>
              <a:xfrm rot="5400000">
                <a:off x="5702266" y="2873134"/>
                <a:ext cx="1042639" cy="495341"/>
              </a:xfrm>
              <a:prstGeom prst="rect">
                <a:avLst/>
              </a:prstGeom>
              <a:solidFill>
                <a:srgbClr val="70AD47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bg1"/>
                    </a:solidFill>
                  </a:rPr>
                  <a:t>GAP</a:t>
                </a:r>
              </a:p>
            </p:txBody>
          </p:sp>
          <p:sp>
            <p:nvSpPr>
              <p:cNvPr id="92" name="직사각형 91">
                <a:extLst>
                  <a:ext uri="{FF2B5EF4-FFF2-40B4-BE49-F238E27FC236}">
                    <a16:creationId xmlns:a16="http://schemas.microsoft.com/office/drawing/2014/main" id="{D6688260-FBC4-4A86-BBC7-61764D530368}"/>
                  </a:ext>
                </a:extLst>
              </p:cNvPr>
              <p:cNvSpPr/>
              <p:nvPr/>
            </p:nvSpPr>
            <p:spPr>
              <a:xfrm rot="5400000">
                <a:off x="6395234" y="2880280"/>
                <a:ext cx="1042639" cy="495341"/>
              </a:xfrm>
              <a:prstGeom prst="rect">
                <a:avLst/>
              </a:prstGeom>
              <a:solidFill>
                <a:srgbClr val="00206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bg1"/>
                    </a:solidFill>
                  </a:rPr>
                  <a:t>F C</a:t>
                </a:r>
              </a:p>
            </p:txBody>
          </p:sp>
          <p:sp>
            <p:nvSpPr>
              <p:cNvPr id="93" name="직사각형 92">
                <a:extLst>
                  <a:ext uri="{FF2B5EF4-FFF2-40B4-BE49-F238E27FC236}">
                    <a16:creationId xmlns:a16="http://schemas.microsoft.com/office/drawing/2014/main" id="{A8BC96BE-4BEF-4B18-9AE6-9855AEA4DB73}"/>
                  </a:ext>
                </a:extLst>
              </p:cNvPr>
              <p:cNvSpPr/>
              <p:nvPr/>
            </p:nvSpPr>
            <p:spPr>
              <a:xfrm rot="5400000">
                <a:off x="7083527" y="2880280"/>
                <a:ext cx="1042639" cy="495341"/>
              </a:xfrm>
              <a:prstGeom prst="rect">
                <a:avLst/>
              </a:prstGeom>
              <a:solidFill>
                <a:srgbClr val="FFC0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bg1"/>
                    </a:solidFill>
                  </a:rPr>
                  <a:t>Softmax Activation</a:t>
                </a:r>
                <a:endParaRPr lang="ko-KR" altLang="en-US" sz="1400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4C1AAD3B-8E85-4B32-85D4-0ACC4E36E5B2}"/>
                  </a:ext>
                </a:extLst>
              </p:cNvPr>
              <p:cNvGrpSpPr/>
              <p:nvPr/>
            </p:nvGrpSpPr>
            <p:grpSpPr>
              <a:xfrm>
                <a:off x="8058375" y="2533237"/>
                <a:ext cx="543568" cy="1189426"/>
                <a:chOff x="4026677" y="3429000"/>
                <a:chExt cx="598522" cy="1309675"/>
              </a:xfrm>
            </p:grpSpPr>
            <p:sp>
              <p:nvSpPr>
                <p:cNvPr id="119" name="육각형 118">
                  <a:extLst>
                    <a:ext uri="{FF2B5EF4-FFF2-40B4-BE49-F238E27FC236}">
                      <a16:creationId xmlns:a16="http://schemas.microsoft.com/office/drawing/2014/main" id="{4B656988-613F-4DBB-A787-ED07BCF63CC1}"/>
                    </a:ext>
                  </a:extLst>
                </p:cNvPr>
                <p:cNvSpPr/>
                <p:nvPr/>
              </p:nvSpPr>
              <p:spPr>
                <a:xfrm>
                  <a:off x="4026677" y="3429000"/>
                  <a:ext cx="598522" cy="1309675"/>
                </a:xfrm>
                <a:prstGeom prst="hexagon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B9ABD3D2-964F-410F-AAF4-369864883281}"/>
                    </a:ext>
                  </a:extLst>
                </p:cNvPr>
                <p:cNvSpPr txBox="1"/>
                <p:nvPr/>
              </p:nvSpPr>
              <p:spPr>
                <a:xfrm rot="5400000">
                  <a:off x="3835133" y="3967389"/>
                  <a:ext cx="997421" cy="298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Hypothesis</a:t>
                  </a:r>
                  <a:endParaRPr lang="ko-KR" altLang="en-US" sz="1400" dirty="0"/>
                </a:p>
              </p:txBody>
            </p:sp>
          </p:grpSp>
          <p:cxnSp>
            <p:nvCxnSpPr>
              <p:cNvPr id="95" name="직선 화살표 연결선 94">
                <a:extLst>
                  <a:ext uri="{FF2B5EF4-FFF2-40B4-BE49-F238E27FC236}">
                    <a16:creationId xmlns:a16="http://schemas.microsoft.com/office/drawing/2014/main" id="{13DE9314-6C1B-4994-A343-68CF9E1AC1AF}"/>
                  </a:ext>
                </a:extLst>
              </p:cNvPr>
              <p:cNvCxnSpPr>
                <a:stCxn id="122" idx="0"/>
                <a:endCxn id="73" idx="2"/>
              </p:cNvCxnSpPr>
              <p:nvPr/>
            </p:nvCxnSpPr>
            <p:spPr>
              <a:xfrm>
                <a:off x="1551936" y="1700003"/>
                <a:ext cx="20619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직선 화살표 연결선 95">
                <a:extLst>
                  <a:ext uri="{FF2B5EF4-FFF2-40B4-BE49-F238E27FC236}">
                    <a16:creationId xmlns:a16="http://schemas.microsoft.com/office/drawing/2014/main" id="{61D570D6-FBF2-4993-98EA-FB6BC490FBA4}"/>
                  </a:ext>
                </a:extLst>
              </p:cNvPr>
              <p:cNvCxnSpPr>
                <a:stCxn id="73" idx="0"/>
                <a:endCxn id="74" idx="2"/>
              </p:cNvCxnSpPr>
              <p:nvPr/>
            </p:nvCxnSpPr>
            <p:spPr>
              <a:xfrm>
                <a:off x="2253472" y="1700003"/>
                <a:ext cx="20619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직선 화살표 연결선 96">
                <a:extLst>
                  <a:ext uri="{FF2B5EF4-FFF2-40B4-BE49-F238E27FC236}">
                    <a16:creationId xmlns:a16="http://schemas.microsoft.com/office/drawing/2014/main" id="{3924F0C7-A4BC-4555-B22F-A32088206ABD}"/>
                  </a:ext>
                </a:extLst>
              </p:cNvPr>
              <p:cNvCxnSpPr>
                <a:stCxn id="74" idx="0"/>
                <a:endCxn id="75" idx="2"/>
              </p:cNvCxnSpPr>
              <p:nvPr/>
            </p:nvCxnSpPr>
            <p:spPr>
              <a:xfrm>
                <a:off x="2955008" y="1700003"/>
                <a:ext cx="20619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직선 화살표 연결선 97">
                <a:extLst>
                  <a:ext uri="{FF2B5EF4-FFF2-40B4-BE49-F238E27FC236}">
                    <a16:creationId xmlns:a16="http://schemas.microsoft.com/office/drawing/2014/main" id="{B42F2FD0-6016-43F1-8AE9-43AF4DE6430F}"/>
                  </a:ext>
                </a:extLst>
              </p:cNvPr>
              <p:cNvCxnSpPr>
                <a:cxnSpLocks/>
                <a:stCxn id="76" idx="0"/>
                <a:endCxn id="77" idx="2"/>
              </p:cNvCxnSpPr>
              <p:nvPr/>
            </p:nvCxnSpPr>
            <p:spPr>
              <a:xfrm flipV="1">
                <a:off x="4364591" y="1699497"/>
                <a:ext cx="209434" cy="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직선 화살표 연결선 98">
                <a:extLst>
                  <a:ext uri="{FF2B5EF4-FFF2-40B4-BE49-F238E27FC236}">
                    <a16:creationId xmlns:a16="http://schemas.microsoft.com/office/drawing/2014/main" id="{EFBDF589-C4FD-467A-8604-98862597ADF0}"/>
                  </a:ext>
                </a:extLst>
              </p:cNvPr>
              <p:cNvCxnSpPr>
                <a:cxnSpLocks/>
                <a:stCxn id="75" idx="0"/>
                <a:endCxn id="76" idx="2"/>
              </p:cNvCxnSpPr>
              <p:nvPr/>
            </p:nvCxnSpPr>
            <p:spPr>
              <a:xfrm flipV="1">
                <a:off x="3656544" y="1699498"/>
                <a:ext cx="212706" cy="50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화살표 연결선 99">
                <a:extLst>
                  <a:ext uri="{FF2B5EF4-FFF2-40B4-BE49-F238E27FC236}">
                    <a16:creationId xmlns:a16="http://schemas.microsoft.com/office/drawing/2014/main" id="{CBC3C8A2-6572-4852-B38E-E45C343D8EC6}"/>
                  </a:ext>
                </a:extLst>
              </p:cNvPr>
              <p:cNvCxnSpPr>
                <a:stCxn id="77" idx="0"/>
                <a:endCxn id="78" idx="2"/>
              </p:cNvCxnSpPr>
              <p:nvPr/>
            </p:nvCxnSpPr>
            <p:spPr>
              <a:xfrm flipV="1">
                <a:off x="5069366" y="1699495"/>
                <a:ext cx="206081" cy="2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직선 화살표 연결선 100">
                <a:extLst>
                  <a:ext uri="{FF2B5EF4-FFF2-40B4-BE49-F238E27FC236}">
                    <a16:creationId xmlns:a16="http://schemas.microsoft.com/office/drawing/2014/main" id="{6085300F-7D6A-48E8-B3AD-4057B85C88CC}"/>
                  </a:ext>
                </a:extLst>
              </p:cNvPr>
              <p:cNvCxnSpPr>
                <a:stCxn id="78" idx="0"/>
                <a:endCxn id="79" idx="2"/>
              </p:cNvCxnSpPr>
              <p:nvPr/>
            </p:nvCxnSpPr>
            <p:spPr>
              <a:xfrm>
                <a:off x="5770788" y="1699495"/>
                <a:ext cx="204279" cy="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화살표 연결선 101">
                <a:extLst>
                  <a:ext uri="{FF2B5EF4-FFF2-40B4-BE49-F238E27FC236}">
                    <a16:creationId xmlns:a16="http://schemas.microsoft.com/office/drawing/2014/main" id="{F2088C79-A356-43D0-B43F-7056B8577A88}"/>
                  </a:ext>
                </a:extLst>
              </p:cNvPr>
              <p:cNvCxnSpPr>
                <a:stCxn id="79" idx="0"/>
                <a:endCxn id="80" idx="2"/>
              </p:cNvCxnSpPr>
              <p:nvPr/>
            </p:nvCxnSpPr>
            <p:spPr>
              <a:xfrm flipV="1">
                <a:off x="6470408" y="1699494"/>
                <a:ext cx="184893" cy="2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직선 화살표 연결선 102">
                <a:extLst>
                  <a:ext uri="{FF2B5EF4-FFF2-40B4-BE49-F238E27FC236}">
                    <a16:creationId xmlns:a16="http://schemas.microsoft.com/office/drawing/2014/main" id="{428B7740-E703-4A52-9A3D-367D26CB9DAF}"/>
                  </a:ext>
                </a:extLst>
              </p:cNvPr>
              <p:cNvCxnSpPr>
                <a:stCxn id="80" idx="0"/>
                <a:endCxn id="90" idx="2"/>
              </p:cNvCxnSpPr>
              <p:nvPr/>
            </p:nvCxnSpPr>
            <p:spPr>
              <a:xfrm flipV="1">
                <a:off x="7150642" y="1699493"/>
                <a:ext cx="217861" cy="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화살표 연결선 103">
                <a:extLst>
                  <a:ext uri="{FF2B5EF4-FFF2-40B4-BE49-F238E27FC236}">
                    <a16:creationId xmlns:a16="http://schemas.microsoft.com/office/drawing/2014/main" id="{FDF4284F-75B5-465D-98FB-28EA57DF77BD}"/>
                  </a:ext>
                </a:extLst>
              </p:cNvPr>
              <p:cNvCxnSpPr>
                <a:cxnSpLocks/>
                <a:stCxn id="90" idx="0"/>
                <a:endCxn id="123" idx="3"/>
              </p:cNvCxnSpPr>
              <p:nvPr/>
            </p:nvCxnSpPr>
            <p:spPr>
              <a:xfrm flipV="1">
                <a:off x="7863844" y="1699492"/>
                <a:ext cx="213147" cy="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화살표 연결선 104">
                <a:extLst>
                  <a:ext uri="{FF2B5EF4-FFF2-40B4-BE49-F238E27FC236}">
                    <a16:creationId xmlns:a16="http://schemas.microsoft.com/office/drawing/2014/main" id="{E4596756-5643-45A7-982D-32D3204C9262}"/>
                  </a:ext>
                </a:extLst>
              </p:cNvPr>
              <p:cNvCxnSpPr>
                <a:stCxn id="81" idx="0"/>
                <a:endCxn id="83" idx="2"/>
              </p:cNvCxnSpPr>
              <p:nvPr/>
            </p:nvCxnSpPr>
            <p:spPr>
              <a:xfrm>
                <a:off x="850398" y="3121318"/>
                <a:ext cx="206197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화살표 연결선 105">
                <a:extLst>
                  <a:ext uri="{FF2B5EF4-FFF2-40B4-BE49-F238E27FC236}">
                    <a16:creationId xmlns:a16="http://schemas.microsoft.com/office/drawing/2014/main" id="{E5B0347E-3112-42D7-A376-0C296F3405DD}"/>
                  </a:ext>
                </a:extLst>
              </p:cNvPr>
              <p:cNvCxnSpPr>
                <a:stCxn id="83" idx="0"/>
                <a:endCxn id="84" idx="2"/>
              </p:cNvCxnSpPr>
              <p:nvPr/>
            </p:nvCxnSpPr>
            <p:spPr>
              <a:xfrm flipV="1">
                <a:off x="1551936" y="3121317"/>
                <a:ext cx="206194" cy="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DCCC7C98-3FDD-4C6C-A35C-E18660FA73B8}"/>
                  </a:ext>
                </a:extLst>
              </p:cNvPr>
              <p:cNvCxnSpPr>
                <a:stCxn id="84" idx="0"/>
                <a:endCxn id="85" idx="2"/>
              </p:cNvCxnSpPr>
              <p:nvPr/>
            </p:nvCxnSpPr>
            <p:spPr>
              <a:xfrm>
                <a:off x="2253471" y="3121317"/>
                <a:ext cx="206196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>
                <a:extLst>
                  <a:ext uri="{FF2B5EF4-FFF2-40B4-BE49-F238E27FC236}">
                    <a16:creationId xmlns:a16="http://schemas.microsoft.com/office/drawing/2014/main" id="{0D5338E9-D235-4E61-B8D4-8DD5097704E8}"/>
                  </a:ext>
                </a:extLst>
              </p:cNvPr>
              <p:cNvCxnSpPr>
                <a:stCxn id="85" idx="0"/>
                <a:endCxn id="86" idx="2"/>
              </p:cNvCxnSpPr>
              <p:nvPr/>
            </p:nvCxnSpPr>
            <p:spPr>
              <a:xfrm>
                <a:off x="2955008" y="3121317"/>
                <a:ext cx="206195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BD7B9093-3BCD-46C1-B840-0C5FD809B632}"/>
                  </a:ext>
                </a:extLst>
              </p:cNvPr>
              <p:cNvCxnSpPr>
                <a:stCxn id="86" idx="0"/>
                <a:endCxn id="87" idx="2"/>
              </p:cNvCxnSpPr>
              <p:nvPr/>
            </p:nvCxnSpPr>
            <p:spPr>
              <a:xfrm>
                <a:off x="3656544" y="3121317"/>
                <a:ext cx="223906" cy="6634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52CE8158-D5FB-4721-8E47-5030B4E95123}"/>
                  </a:ext>
                </a:extLst>
              </p:cNvPr>
              <p:cNvCxnSpPr>
                <a:stCxn id="87" idx="0"/>
                <a:endCxn id="88" idx="2"/>
              </p:cNvCxnSpPr>
              <p:nvPr/>
            </p:nvCxnSpPr>
            <p:spPr>
              <a:xfrm flipV="1">
                <a:off x="4375791" y="3120806"/>
                <a:ext cx="188484" cy="714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화살표 연결선 110">
                <a:extLst>
                  <a:ext uri="{FF2B5EF4-FFF2-40B4-BE49-F238E27FC236}">
                    <a16:creationId xmlns:a16="http://schemas.microsoft.com/office/drawing/2014/main" id="{A540AE22-2D9E-4DD5-B050-85DF77A9AEFC}"/>
                  </a:ext>
                </a:extLst>
              </p:cNvPr>
              <p:cNvCxnSpPr>
                <a:stCxn id="88" idx="0"/>
                <a:endCxn id="89" idx="2"/>
              </p:cNvCxnSpPr>
              <p:nvPr/>
            </p:nvCxnSpPr>
            <p:spPr>
              <a:xfrm>
                <a:off x="5059616" y="3120806"/>
                <a:ext cx="206195" cy="7145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화살표 연결선 111">
                <a:extLst>
                  <a:ext uri="{FF2B5EF4-FFF2-40B4-BE49-F238E27FC236}">
                    <a16:creationId xmlns:a16="http://schemas.microsoft.com/office/drawing/2014/main" id="{FA97FB8C-7636-412D-8932-395A554091AE}"/>
                  </a:ext>
                </a:extLst>
              </p:cNvPr>
              <p:cNvCxnSpPr>
                <a:stCxn id="89" idx="0"/>
                <a:endCxn id="91" idx="2"/>
              </p:cNvCxnSpPr>
              <p:nvPr/>
            </p:nvCxnSpPr>
            <p:spPr>
              <a:xfrm flipV="1">
                <a:off x="5761152" y="3120805"/>
                <a:ext cx="214763" cy="714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화살표 연결선 112">
                <a:extLst>
                  <a:ext uri="{FF2B5EF4-FFF2-40B4-BE49-F238E27FC236}">
                    <a16:creationId xmlns:a16="http://schemas.microsoft.com/office/drawing/2014/main" id="{A5B1DAEA-50B1-4C29-9704-8DC8D3278D68}"/>
                  </a:ext>
                </a:extLst>
              </p:cNvPr>
              <p:cNvCxnSpPr>
                <a:stCxn id="91" idx="0"/>
                <a:endCxn id="92" idx="2"/>
              </p:cNvCxnSpPr>
              <p:nvPr/>
            </p:nvCxnSpPr>
            <p:spPr>
              <a:xfrm>
                <a:off x="6471256" y="3120805"/>
                <a:ext cx="197627" cy="7146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직선 화살표 연결선 113">
                <a:extLst>
                  <a:ext uri="{FF2B5EF4-FFF2-40B4-BE49-F238E27FC236}">
                    <a16:creationId xmlns:a16="http://schemas.microsoft.com/office/drawing/2014/main" id="{5BB3DDA8-C683-4BF7-B332-55B53129CA6D}"/>
                  </a:ext>
                </a:extLst>
              </p:cNvPr>
              <p:cNvCxnSpPr>
                <a:stCxn id="92" idx="0"/>
                <a:endCxn id="93" idx="2"/>
              </p:cNvCxnSpPr>
              <p:nvPr/>
            </p:nvCxnSpPr>
            <p:spPr>
              <a:xfrm>
                <a:off x="7164224" y="3127951"/>
                <a:ext cx="192952" cy="0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화살표 연결선 114">
                <a:extLst>
                  <a:ext uri="{FF2B5EF4-FFF2-40B4-BE49-F238E27FC236}">
                    <a16:creationId xmlns:a16="http://schemas.microsoft.com/office/drawing/2014/main" id="{4D55DF13-0698-42D4-992A-494F8218E249}"/>
                  </a:ext>
                </a:extLst>
              </p:cNvPr>
              <p:cNvCxnSpPr>
                <a:stCxn id="93" idx="0"/>
                <a:endCxn id="119" idx="3"/>
              </p:cNvCxnSpPr>
              <p:nvPr/>
            </p:nvCxnSpPr>
            <p:spPr>
              <a:xfrm flipV="1">
                <a:off x="7852517" y="3127950"/>
                <a:ext cx="205858" cy="1"/>
              </a:xfrm>
              <a:prstGeom prst="straightConnector1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직사각형 115">
                <a:extLst>
                  <a:ext uri="{FF2B5EF4-FFF2-40B4-BE49-F238E27FC236}">
                    <a16:creationId xmlns:a16="http://schemas.microsoft.com/office/drawing/2014/main" id="{CA13B19F-19F2-4BAD-8EE9-75D5DDFFF942}"/>
                  </a:ext>
                </a:extLst>
              </p:cNvPr>
              <p:cNvSpPr/>
              <p:nvPr/>
            </p:nvSpPr>
            <p:spPr>
              <a:xfrm rot="5400000">
                <a:off x="8701658" y="2162734"/>
                <a:ext cx="1042639" cy="495341"/>
              </a:xfrm>
              <a:prstGeom prst="rect">
                <a:avLst/>
              </a:prstGeom>
              <a:solidFill>
                <a:srgbClr val="FFFF00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Loss</a:t>
                </a:r>
              </a:p>
              <a:p>
                <a:pPr algn="ctr"/>
                <a:r>
                  <a:rPr lang="en-US" altLang="ko-KR" sz="1400">
                    <a:solidFill>
                      <a:schemeClr val="tx1"/>
                    </a:solidFill>
                  </a:rPr>
                  <a:t>32x32x80</a:t>
                </a:r>
              </a:p>
            </p:txBody>
          </p:sp>
          <p:cxnSp>
            <p:nvCxnSpPr>
              <p:cNvPr id="117" name="연결선: 구부러짐 116">
                <a:extLst>
                  <a:ext uri="{FF2B5EF4-FFF2-40B4-BE49-F238E27FC236}">
                    <a16:creationId xmlns:a16="http://schemas.microsoft.com/office/drawing/2014/main" id="{7C1DB9B1-1F19-4BFE-B5F4-D46351817DF6}"/>
                  </a:ext>
                </a:extLst>
              </p:cNvPr>
              <p:cNvCxnSpPr>
                <a:stCxn id="123" idx="0"/>
                <a:endCxn id="116" idx="2"/>
              </p:cNvCxnSpPr>
              <p:nvPr/>
            </p:nvCxnSpPr>
            <p:spPr>
              <a:xfrm>
                <a:off x="8620559" y="1699492"/>
                <a:ext cx="354748" cy="710913"/>
              </a:xfrm>
              <a:prstGeom prst="curvedConnector3">
                <a:avLst>
                  <a:gd name="adj1" fmla="val 50000"/>
                </a:avLst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연결선: 구부러짐 117">
                <a:extLst>
                  <a:ext uri="{FF2B5EF4-FFF2-40B4-BE49-F238E27FC236}">
                    <a16:creationId xmlns:a16="http://schemas.microsoft.com/office/drawing/2014/main" id="{629EEA15-0E03-4EA5-8A51-CD4FA5C56916}"/>
                  </a:ext>
                </a:extLst>
              </p:cNvPr>
              <p:cNvCxnSpPr>
                <a:stCxn id="119" idx="0"/>
                <a:endCxn id="116" idx="2"/>
              </p:cNvCxnSpPr>
              <p:nvPr/>
            </p:nvCxnSpPr>
            <p:spPr>
              <a:xfrm flipV="1">
                <a:off x="8601943" y="2410405"/>
                <a:ext cx="373364" cy="717545"/>
              </a:xfrm>
              <a:prstGeom prst="curvedConnector3">
                <a:avLst/>
              </a:prstGeom>
              <a:ln w="95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6697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/>
              <a:t>. ENAS</a:t>
            </a:r>
            <a:r>
              <a:rPr lang="ko-KR" altLang="en-US" sz="2400" b="1"/>
              <a:t>란 </a:t>
            </a:r>
            <a:r>
              <a:rPr lang="en-US" altLang="ko-KR" sz="2400" b="1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기존의 </a:t>
            </a:r>
            <a:r>
              <a:rPr lang="en-US" altLang="ko-KR" b="1"/>
              <a:t>Neural Network</a:t>
            </a:r>
            <a:r>
              <a:rPr lang="ko-KR" altLang="en-US" b="1"/>
              <a:t>의 문제점은 무엇일까</a:t>
            </a:r>
            <a:r>
              <a:rPr lang="en-US" altLang="ko-KR" b="1"/>
              <a:t>??</a:t>
            </a:r>
            <a:endParaRPr lang="en-US" altLang="ko-KR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CE9EEB-0AB2-4E83-988D-47FF91077166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0216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Final Network(CIFAR10)</a:t>
            </a:r>
            <a:endParaRPr lang="en-US" altLang="ko-KR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A092D4B-9908-4897-9613-D8668A2CCEE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C5D608-E8C9-4694-A0D0-291DEB1E948F}"/>
              </a:ext>
            </a:extLst>
          </p:cNvPr>
          <p:cNvSpPr txBox="1"/>
          <p:nvPr/>
        </p:nvSpPr>
        <p:spPr>
          <a:xfrm>
            <a:off x="11775881" y="6488668"/>
            <a:ext cx="479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27</a:t>
            </a:r>
            <a:endParaRPr lang="ko-KR" altLang="en-US" dirty="0"/>
          </a:p>
        </p:txBody>
      </p:sp>
      <p:pic>
        <p:nvPicPr>
          <p:cNvPr id="4098" name="Picture 2" descr="ì¬ì§4">
            <a:extLst>
              <a:ext uri="{FF2B5EF4-FFF2-40B4-BE49-F238E27FC236}">
                <a16:creationId xmlns:a16="http://schemas.microsoft.com/office/drawing/2014/main" id="{91209578-B754-465A-BAC9-CF5B51483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42" y="2368802"/>
            <a:ext cx="10441581" cy="299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A0FA41-4AA4-42EE-BCF9-A6977A22C0EE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4. </a:t>
            </a:r>
            <a:r>
              <a:rPr lang="ko-KR" altLang="en-US" sz="2400" b="1"/>
              <a:t>실험 결과</a:t>
            </a:r>
            <a:endParaRPr lang="en-US" altLang="ko-KR" sz="2400" b="1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5D8DE77-4911-4C7F-9916-D18C566A5910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450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4. </a:t>
            </a:r>
            <a:r>
              <a:rPr lang="ko-KR" altLang="en-US" sz="2400" b="1"/>
              <a:t>실험 결과</a:t>
            </a:r>
            <a:endParaRPr lang="en-US" altLang="ko-KR" sz="24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68978A-275C-49D4-8E4D-3BF1E1CA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46" y="1663447"/>
            <a:ext cx="8134081" cy="476252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9278887-7033-4FC0-9342-4619CB128DDE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60E38A8-9C9B-41EE-BA70-F8DC24808711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4466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4. </a:t>
            </a:r>
            <a:r>
              <a:rPr lang="ko-KR" altLang="en-US" sz="2400" b="1"/>
              <a:t>실험 결과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다른 네트워크와 비교</a:t>
            </a:r>
            <a:endParaRPr lang="en-US" altLang="ko-KR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689065-CC17-4AAD-B679-0EAF6632F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2" y="1782680"/>
            <a:ext cx="10189401" cy="222725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9404FF7-8390-4788-966A-C6C62A401A6F}"/>
              </a:ext>
            </a:extLst>
          </p:cNvPr>
          <p:cNvSpPr/>
          <p:nvPr/>
        </p:nvSpPr>
        <p:spPr>
          <a:xfrm>
            <a:off x="582997" y="4271783"/>
            <a:ext cx="2646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0" i="0" u="none" strike="noStrike">
                <a:solidFill>
                  <a:srgbClr val="24292E"/>
                </a:solidFill>
                <a:effectLst/>
                <a:latin typeface="SFMono-Regular"/>
              </a:rPr>
              <a:t>Test Accuracy : 99.6599 % 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449B212-1191-449D-B3DA-EB9F51299AA6}"/>
              </a:ext>
            </a:extLst>
          </p:cNvPr>
          <p:cNvSpPr/>
          <p:nvPr/>
        </p:nvSpPr>
        <p:spPr>
          <a:xfrm>
            <a:off x="7164197" y="6556232"/>
            <a:ext cx="459716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/>
              <a:t>https://github.com/MINGUKKANG/MNIST-Tensorflow-Code</a:t>
            </a:r>
            <a:endParaRPr lang="ko-KR" altLang="en-US" sz="11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9C91870-50A9-4463-A7A2-ED6C129F34F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8E3B7D8-A51F-47CF-98A2-B65580AC5DAB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07441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5. </a:t>
            </a:r>
            <a:r>
              <a:rPr lang="ko-KR" altLang="en-US" sz="2400" b="1"/>
              <a:t>고찰</a:t>
            </a:r>
            <a:endParaRPr lang="en-US" altLang="ko-KR" sz="2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비교적 낮은 </a:t>
            </a:r>
            <a:r>
              <a:rPr lang="en-US" altLang="ko-KR" b="1"/>
              <a:t>Accuracy</a:t>
            </a:r>
            <a:r>
              <a:rPr lang="ko-KR" altLang="en-US" b="1"/>
              <a:t>에 대한 분석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E353D-7B5E-4773-93A5-5194892913DE}"/>
              </a:ext>
            </a:extLst>
          </p:cNvPr>
          <p:cNvSpPr txBox="1"/>
          <p:nvPr/>
        </p:nvSpPr>
        <p:spPr>
          <a:xfrm>
            <a:off x="631738" y="1744660"/>
            <a:ext cx="10637453" cy="410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1. </a:t>
            </a:r>
            <a:r>
              <a:rPr lang="ko-KR" altLang="en-US" sz="1600" dirty="0">
                <a:solidFill>
                  <a:srgbClr val="FF0000"/>
                </a:solidFill>
              </a:rPr>
              <a:t>올바르지 못한 </a:t>
            </a:r>
            <a:r>
              <a:rPr lang="en-US" altLang="ko-KR" sz="1600" dirty="0">
                <a:solidFill>
                  <a:srgbClr val="FF0000"/>
                </a:solidFill>
              </a:rPr>
              <a:t>Data Augmentation.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 Data whitening</a:t>
            </a:r>
            <a:r>
              <a:rPr lang="ko-KR" altLang="en-US" sz="1600" dirty="0"/>
              <a:t>을 할 때 </a:t>
            </a:r>
            <a:r>
              <a:rPr lang="en-US" altLang="ko-KR" sz="1600" dirty="0"/>
              <a:t>memory error</a:t>
            </a:r>
            <a:r>
              <a:rPr lang="ko-KR" altLang="en-US" sz="1600" dirty="0"/>
              <a:t>에 따른 잘못된 평균값 계산 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3. </a:t>
            </a:r>
            <a:r>
              <a:rPr lang="ko-KR" altLang="en-US" sz="1600" dirty="0">
                <a:solidFill>
                  <a:srgbClr val="FF0000"/>
                </a:solidFill>
              </a:rPr>
              <a:t>비교적 높은 </a:t>
            </a:r>
            <a:r>
              <a:rPr lang="en-US" altLang="ko-KR" sz="1600" dirty="0">
                <a:solidFill>
                  <a:srgbClr val="FF0000"/>
                </a:solidFill>
              </a:rPr>
              <a:t>learning rate (0.0001)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4. MNIST</a:t>
            </a:r>
            <a:r>
              <a:rPr lang="ko-KR" altLang="en-US" sz="1600" dirty="0"/>
              <a:t>의 경우</a:t>
            </a:r>
            <a:r>
              <a:rPr lang="en-US" altLang="ko-KR" sz="1600" dirty="0"/>
              <a:t>, child network</a:t>
            </a:r>
            <a:r>
              <a:rPr lang="ko-KR" altLang="en-US" sz="1600" dirty="0"/>
              <a:t>를 학습할 때 깊은 네트워크의 특성상 </a:t>
            </a:r>
            <a:r>
              <a:rPr lang="ko-KR" altLang="en-US" sz="1600" dirty="0" err="1"/>
              <a:t>오버피팅</a:t>
            </a:r>
            <a:r>
              <a:rPr lang="ko-KR" altLang="en-US" sz="1600" dirty="0"/>
              <a:t> 되어 </a:t>
            </a:r>
            <a:r>
              <a:rPr lang="en-US" altLang="ko-KR" sz="1600" dirty="0"/>
              <a:t>validation accuracy</a:t>
            </a:r>
            <a:r>
              <a:rPr lang="ko-KR" altLang="en-US" sz="1600" dirty="0"/>
              <a:t>가 </a:t>
            </a:r>
            <a:r>
              <a:rPr lang="en-US" altLang="ko-KR" sz="1600" dirty="0"/>
              <a:t>99.xx % ~ 100 %</a:t>
            </a:r>
            <a:r>
              <a:rPr lang="ko-KR" altLang="en-US" sz="1600" dirty="0"/>
              <a:t>로</a:t>
            </a:r>
            <a:r>
              <a:rPr lang="en-US" altLang="ko-KR" sz="1600" dirty="0"/>
              <a:t> </a:t>
            </a:r>
            <a:r>
              <a:rPr lang="ko-KR" altLang="en-US" sz="1600" dirty="0"/>
              <a:t>수렴하게 되는데 이로 인한</a:t>
            </a:r>
            <a:r>
              <a:rPr lang="en-US" altLang="ko-KR" sz="1600" dirty="0"/>
              <a:t> controller </a:t>
            </a:r>
            <a:r>
              <a:rPr lang="ko-KR" altLang="en-US" sz="1600" dirty="0"/>
              <a:t>학습의 비효율성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5.</a:t>
            </a:r>
            <a:r>
              <a:rPr lang="ko-KR" altLang="en-US" sz="1600" dirty="0"/>
              <a:t> 잘못된 </a:t>
            </a:r>
            <a:r>
              <a:rPr lang="en-US" altLang="ko-KR" sz="1600" dirty="0"/>
              <a:t>baseline </a:t>
            </a:r>
            <a:r>
              <a:rPr lang="ko-KR" altLang="en-US" sz="1600" dirty="0"/>
              <a:t>설정으로 </a:t>
            </a:r>
            <a:r>
              <a:rPr lang="en-US" altLang="ko-KR" sz="1600" dirty="0"/>
              <a:t>policy gradient</a:t>
            </a:r>
            <a:r>
              <a:rPr lang="ko-KR" altLang="en-US" sz="1600" dirty="0"/>
              <a:t>의 </a:t>
            </a:r>
            <a:r>
              <a:rPr lang="en-US" altLang="ko-KR" sz="1600" dirty="0"/>
              <a:t>Variance</a:t>
            </a:r>
            <a:r>
              <a:rPr lang="ko-KR" altLang="en-US" sz="1600" dirty="0"/>
              <a:t>가 높아짐</a:t>
            </a:r>
            <a:br>
              <a:rPr lang="en-US" altLang="ko-KR" sz="1600" dirty="0"/>
            </a:br>
            <a:endParaRPr lang="en-US" altLang="ko-KR" sz="16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093FC50-54FC-4982-B956-FE1BC8B73A3E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CCBF955-256A-4738-8D38-D2DA4C8C3603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8494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5. </a:t>
            </a:r>
            <a:r>
              <a:rPr lang="ko-KR" altLang="en-US" sz="2400" b="1"/>
              <a:t>고찰</a:t>
            </a:r>
            <a:endParaRPr lang="en-US" altLang="ko-KR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F4096-66D2-4BA0-944B-236AE39A7D6D}"/>
              </a:ext>
            </a:extLst>
          </p:cNvPr>
          <p:cNvSpPr txBox="1"/>
          <p:nvPr/>
        </p:nvSpPr>
        <p:spPr>
          <a:xfrm>
            <a:off x="631738" y="1744660"/>
            <a:ext cx="10637453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</a:rPr>
              <a:t>1. Find Classification Model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2. Architecture search for Object Detection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3. Augmentation Search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4. Variational AutoEncoder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endParaRPr lang="en-US" altLang="ko-KR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977680-F7FE-44A5-BCAE-43F3133CF631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적용가능한 분야</a:t>
            </a:r>
            <a:endParaRPr lang="en-US" altLang="ko-K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3A0B56-A664-4614-AEA7-EFD341F2BDA1}"/>
                  </a:ext>
                </a:extLst>
              </p:cNvPr>
              <p:cNvSpPr/>
              <p:nvPr/>
            </p:nvSpPr>
            <p:spPr>
              <a:xfrm>
                <a:off x="631738" y="4462379"/>
                <a:ext cx="12848253" cy="10148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ko-KR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,∅;</m:t>
                          </m:r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∅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unc>
                            <m:func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ko-KR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|</m:t>
                                      </m:r>
                                      <m:r>
                                        <a:rPr lang="en-US" altLang="ko-KR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𝑍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∅</m:t>
                          </m:r>
                        </m:sub>
                      </m:sSub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)|</m:t>
                      </m:r>
                      <m:d>
                        <m:dPr>
                          <m:begChr m:val="|"/>
                          <m:ctrlPr>
                            <a:rPr lang="en-US" altLang="ko-KR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ko-KR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altLang="ko-KR" i="1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B13A0B56-A664-4614-AEA7-EFD341F2BD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738" y="4462379"/>
                <a:ext cx="12848253" cy="10148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D99748B-200C-43F9-AFC3-7E8E233E35EA}"/>
              </a:ext>
            </a:extLst>
          </p:cNvPr>
          <p:cNvCxnSpPr/>
          <p:nvPr/>
        </p:nvCxnSpPr>
        <p:spPr>
          <a:xfrm>
            <a:off x="2429536" y="5233696"/>
            <a:ext cx="256591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5F11D05-47DA-4BD3-AEFF-8DC68A74C923}"/>
              </a:ext>
            </a:extLst>
          </p:cNvPr>
          <p:cNvCxnSpPr>
            <a:cxnSpLocks/>
          </p:cNvCxnSpPr>
          <p:nvPr/>
        </p:nvCxnSpPr>
        <p:spPr>
          <a:xfrm>
            <a:off x="5335569" y="5233696"/>
            <a:ext cx="22269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680714-884E-443C-8EF3-6E1F639FDF30}"/>
              </a:ext>
            </a:extLst>
          </p:cNvPr>
          <p:cNvSpPr/>
          <p:nvPr/>
        </p:nvSpPr>
        <p:spPr>
          <a:xfrm>
            <a:off x="2556088" y="5311234"/>
            <a:ext cx="1846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Reconstruction Error</a:t>
            </a:r>
            <a:endParaRPr lang="en-US" altLang="ko-KR" sz="140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031A072-F8CC-4E45-9BFA-727BE4709B66}"/>
              </a:ext>
            </a:extLst>
          </p:cNvPr>
          <p:cNvSpPr/>
          <p:nvPr/>
        </p:nvSpPr>
        <p:spPr>
          <a:xfrm>
            <a:off x="5499863" y="5233696"/>
            <a:ext cx="141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Regularization</a:t>
            </a:r>
            <a:r>
              <a:rPr lang="en-US" altLang="ko-KR"/>
              <a:t> </a:t>
            </a:r>
            <a:endParaRPr lang="en-US" altLang="ko-KR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E8404C57-3823-46B7-84C8-E85E9D673AE5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3CF32CE-C99B-4122-BBDB-A5BE14F644C8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28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/>
              <a:t>6. </a:t>
            </a:r>
            <a:r>
              <a:rPr lang="ko-KR" altLang="en-US" sz="2400" b="1"/>
              <a:t>참고 문헌</a:t>
            </a:r>
            <a:endParaRPr lang="en-US" altLang="ko-KR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8F4096-66D2-4BA0-944B-236AE39A7D6D}"/>
              </a:ext>
            </a:extLst>
          </p:cNvPr>
          <p:cNvSpPr txBox="1"/>
          <p:nvPr/>
        </p:nvSpPr>
        <p:spPr>
          <a:xfrm>
            <a:off x="318781" y="1005520"/>
            <a:ext cx="10637453" cy="4107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</a:rPr>
              <a:t>1. https://github.com/melodyguan/enas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2. </a:t>
            </a:r>
            <a:r>
              <a:rPr lang="ko-KR" altLang="en-US" sz="1600"/>
              <a:t>https://arxiv.org/pdf/1802.03268.pdf</a:t>
            </a:r>
            <a:r>
              <a:rPr lang="en-US" altLang="ko-KR" sz="1600"/>
              <a:t>/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3. https://ratsgo.github.io/from%20frequency%20to%20semantics/2017/10/06/attention/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4. https://github.com/MINGUKKANG/VAE-tensorflow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5. https://www.youtube.com/watch?v=gINks-YCTBs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6. https://www.youtube.com/watch?v=fbCcJaSQPPA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511ACBF-301D-459B-ABB3-532769B88FE3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73934CF-C13D-41BE-AF0A-A63700F2AD5E}"/>
              </a:ext>
            </a:extLst>
          </p:cNvPr>
          <p:cNvSpPr txBox="1"/>
          <p:nvPr/>
        </p:nvSpPr>
        <p:spPr>
          <a:xfrm>
            <a:off x="11752975" y="6425529"/>
            <a:ext cx="487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150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/>
              <a:t>. ENAS</a:t>
            </a:r>
            <a:r>
              <a:rPr lang="ko-KR" altLang="en-US" sz="2400" b="1"/>
              <a:t>란 </a:t>
            </a:r>
            <a:r>
              <a:rPr lang="en-US" altLang="ko-KR" sz="2400" b="1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기존의 </a:t>
            </a:r>
            <a:r>
              <a:rPr lang="en-US" altLang="ko-KR" b="1"/>
              <a:t>Neural Network</a:t>
            </a:r>
            <a:r>
              <a:rPr lang="ko-KR" altLang="en-US" b="1"/>
              <a:t>의 문제점은 무엇일까</a:t>
            </a:r>
            <a:r>
              <a:rPr lang="en-US" altLang="ko-KR" b="1"/>
              <a:t>??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6E0FD-F8D5-4850-AF73-3DE5A07C30BE}"/>
              </a:ext>
            </a:extLst>
          </p:cNvPr>
          <p:cNvSpPr txBox="1"/>
          <p:nvPr/>
        </p:nvSpPr>
        <p:spPr>
          <a:xfrm>
            <a:off x="516322" y="1782681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뉴럴 네트워크에 인가할 데이터가 부족하다</a:t>
            </a:r>
            <a:r>
              <a:rPr lang="en-US" altLang="ko-KR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D051DF-8F6A-4CB3-8B3C-3BFBC7B96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2498820"/>
            <a:ext cx="4192666" cy="3849997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3074" name="Picture 2" descr="ëê¸°ì½ì ëí ì´ë¯¸ì§ ê²ìê²°ê³¼">
            <a:extLst>
              <a:ext uri="{FF2B5EF4-FFF2-40B4-BE49-F238E27FC236}">
                <a16:creationId xmlns:a16="http://schemas.microsoft.com/office/drawing/2014/main" id="{C2920622-B357-40E3-B08E-CDE76A14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097028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8C997C-FD1B-4447-A4E9-EA8AF75770BA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5DFFAF-9AB7-4B02-BCFC-486167A6BCCE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4143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/>
              <a:t>. ENAS</a:t>
            </a:r>
            <a:r>
              <a:rPr lang="ko-KR" altLang="en-US" sz="2400" b="1"/>
              <a:t>란 </a:t>
            </a:r>
            <a:r>
              <a:rPr lang="en-US" altLang="ko-KR" sz="2400" b="1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기존의 </a:t>
            </a:r>
            <a:r>
              <a:rPr lang="en-US" altLang="ko-KR" b="1"/>
              <a:t>Neural Network</a:t>
            </a:r>
            <a:r>
              <a:rPr lang="ko-KR" altLang="en-US" b="1"/>
              <a:t>의 문제점은 무엇일까</a:t>
            </a:r>
            <a:r>
              <a:rPr lang="en-US" altLang="ko-KR" b="1"/>
              <a:t>??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6E0FD-F8D5-4850-AF73-3DE5A07C30BE}"/>
              </a:ext>
            </a:extLst>
          </p:cNvPr>
          <p:cNvSpPr txBox="1"/>
          <p:nvPr/>
        </p:nvSpPr>
        <p:spPr>
          <a:xfrm>
            <a:off x="516322" y="1782681"/>
            <a:ext cx="5666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뉴럴 네트워크에 인가할 데이터가 부족하다</a:t>
            </a:r>
            <a:r>
              <a:rPr lang="en-US" altLang="ko-KR"/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AD051DF-8F6A-4CB3-8B3C-3BFBC7B96F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2498820"/>
            <a:ext cx="4192666" cy="3849997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3074" name="Picture 2" descr="ëê¸°ì½ì ëí ì´ë¯¸ì§ ê²ìê²°ê³¼">
            <a:extLst>
              <a:ext uri="{FF2B5EF4-FFF2-40B4-BE49-F238E27FC236}">
                <a16:creationId xmlns:a16="http://schemas.microsoft.com/office/drawing/2014/main" id="{C2920622-B357-40E3-B08E-CDE76A14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3097028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578C997C-FD1B-4447-A4E9-EA8AF75770BA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25DFFAF-9AB7-4B02-BCFC-486167A6BCCE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CFCBEC-E84C-483C-B7BE-C7571EC7EE16}"/>
              </a:ext>
            </a:extLst>
          </p:cNvPr>
          <p:cNvSpPr txBox="1"/>
          <p:nvPr/>
        </p:nvSpPr>
        <p:spPr>
          <a:xfrm>
            <a:off x="6128557" y="1782681"/>
            <a:ext cx="5666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Unsupervised, SemiSupervised learning</a:t>
            </a:r>
            <a:r>
              <a:rPr lang="ko-KR" altLang="en-US">
                <a:solidFill>
                  <a:srgbClr val="FF0000"/>
                </a:solidFill>
              </a:rPr>
              <a:t>으로 해결</a:t>
            </a:r>
            <a:endParaRPr lang="en-US" altLang="ko-KR">
              <a:solidFill>
                <a:srgbClr val="FF0000"/>
              </a:solidFill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FADE1AF-C438-4FB8-9EF7-A4B56AEE4D5A}"/>
              </a:ext>
            </a:extLst>
          </p:cNvPr>
          <p:cNvCxnSpPr/>
          <p:nvPr/>
        </p:nvCxnSpPr>
        <p:spPr>
          <a:xfrm>
            <a:off x="5545123" y="2051772"/>
            <a:ext cx="5508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302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/>
              <a:t>. ENAS</a:t>
            </a:r>
            <a:r>
              <a:rPr lang="ko-KR" altLang="en-US" sz="2400" b="1"/>
              <a:t>란 </a:t>
            </a:r>
            <a:r>
              <a:rPr lang="en-US" altLang="ko-KR" sz="2400" b="1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기존의 </a:t>
            </a:r>
            <a:r>
              <a:rPr lang="en-US" altLang="ko-KR" b="1"/>
              <a:t>Neural Network</a:t>
            </a:r>
            <a:r>
              <a:rPr lang="ko-KR" altLang="en-US" b="1"/>
              <a:t>의 문제점은 무엇일까</a:t>
            </a:r>
            <a:r>
              <a:rPr lang="en-US" altLang="ko-KR" b="1"/>
              <a:t>??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6E0FD-F8D5-4850-AF73-3DE5A07C30BE}"/>
              </a:ext>
            </a:extLst>
          </p:cNvPr>
          <p:cNvSpPr txBox="1"/>
          <p:nvPr/>
        </p:nvSpPr>
        <p:spPr>
          <a:xfrm>
            <a:off x="516322" y="1782681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2. </a:t>
            </a:r>
            <a:r>
              <a:rPr lang="ko-KR" altLang="en-US"/>
              <a:t>데이터가 있더라도 네트워크를 어떻게 구성해야할 지 모르겠다</a:t>
            </a:r>
            <a:r>
              <a:rPr lang="en-US" altLang="ko-KR"/>
              <a:t>. </a:t>
            </a:r>
          </a:p>
        </p:txBody>
      </p:sp>
      <p:pic>
        <p:nvPicPr>
          <p:cNvPr id="4098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58A82142-4A10-42AE-9036-BA751235F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820809"/>
            <a:ext cx="8596312" cy="36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645EA7-526A-41F8-AA82-708C5E9FD371}"/>
              </a:ext>
            </a:extLst>
          </p:cNvPr>
          <p:cNvSpPr/>
          <p:nvPr/>
        </p:nvSpPr>
        <p:spPr>
          <a:xfrm>
            <a:off x="5157891" y="6514970"/>
            <a:ext cx="61815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https://medium.com/manchester-futurists/demystifying-deep-neural-nets-efb726eae941</a:t>
            </a:r>
            <a:endParaRPr lang="ko-KR" altLang="en-US" sz="11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A1058ED-BAE8-45B2-AD4B-ABF278B6EF71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32002C-73B5-4414-A01A-4E609272AC0E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272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/>
              <a:t>. ENAS</a:t>
            </a:r>
            <a:r>
              <a:rPr lang="ko-KR" altLang="en-US" sz="2400" b="1"/>
              <a:t>란 </a:t>
            </a:r>
            <a:r>
              <a:rPr lang="en-US" altLang="ko-KR" sz="2400" b="1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기존의 </a:t>
            </a:r>
            <a:r>
              <a:rPr lang="en-US" altLang="ko-KR" b="1"/>
              <a:t>Neural Network</a:t>
            </a:r>
            <a:r>
              <a:rPr lang="ko-KR" altLang="en-US" b="1"/>
              <a:t>의 문제점은 무엇일까</a:t>
            </a:r>
            <a:r>
              <a:rPr lang="en-US" altLang="ko-KR" b="1"/>
              <a:t>??</a:t>
            </a:r>
            <a:endParaRPr lang="en-US" altLang="ko-KR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76E0FD-F8D5-4850-AF73-3DE5A07C30BE}"/>
              </a:ext>
            </a:extLst>
          </p:cNvPr>
          <p:cNvSpPr txBox="1"/>
          <p:nvPr/>
        </p:nvSpPr>
        <p:spPr>
          <a:xfrm>
            <a:off x="516322" y="1782681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2. </a:t>
            </a:r>
            <a:r>
              <a:rPr lang="ko-KR" altLang="en-US"/>
              <a:t>데이터가 있더라도 네트워크를 어떻게 구성해야할 지 모르겠다</a:t>
            </a:r>
            <a:r>
              <a:rPr lang="en-US" altLang="ko-KR"/>
              <a:t>. </a:t>
            </a:r>
          </a:p>
        </p:txBody>
      </p:sp>
      <p:pic>
        <p:nvPicPr>
          <p:cNvPr id="4098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58A82142-4A10-42AE-9036-BA751235F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8" y="2820809"/>
            <a:ext cx="8596312" cy="360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645EA7-526A-41F8-AA82-708C5E9FD371}"/>
              </a:ext>
            </a:extLst>
          </p:cNvPr>
          <p:cNvSpPr/>
          <p:nvPr/>
        </p:nvSpPr>
        <p:spPr>
          <a:xfrm>
            <a:off x="5157891" y="6514970"/>
            <a:ext cx="61815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https://medium.com/manchester-futurists/demystifying-deep-neural-nets-efb726eae941</a:t>
            </a:r>
            <a:endParaRPr lang="ko-KR" altLang="en-US" sz="11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A1058ED-BAE8-45B2-AD4B-ABF278B6EF71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32002C-73B5-4414-A01A-4E609272AC0E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5C3ABB8-4E16-4A42-B9A0-E65DD422A293}"/>
              </a:ext>
            </a:extLst>
          </p:cNvPr>
          <p:cNvCxnSpPr/>
          <p:nvPr/>
        </p:nvCxnSpPr>
        <p:spPr>
          <a:xfrm>
            <a:off x="7424257" y="2034994"/>
            <a:ext cx="5508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F96C5D-1BF2-42EB-A3C8-597D8C63EDE9}"/>
              </a:ext>
            </a:extLst>
          </p:cNvPr>
          <p:cNvSpPr txBox="1"/>
          <p:nvPr/>
        </p:nvSpPr>
        <p:spPr>
          <a:xfrm>
            <a:off x="8018078" y="1782681"/>
            <a:ext cx="36576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ENAS !</a:t>
            </a:r>
          </a:p>
        </p:txBody>
      </p:sp>
    </p:spTree>
    <p:extLst>
      <p:ext uri="{BB962C8B-B14F-4D97-AF65-F5344CB8AC3E}">
        <p14:creationId xmlns:p14="http://schemas.microsoft.com/office/powerpoint/2010/main" val="1509609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/>
              <a:t>. ENAS</a:t>
            </a:r>
            <a:r>
              <a:rPr lang="ko-KR" altLang="en-US" sz="2400" b="1"/>
              <a:t>란 </a:t>
            </a:r>
            <a:r>
              <a:rPr lang="en-US" altLang="ko-KR" sz="2400" b="1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Auto</a:t>
            </a:r>
            <a:r>
              <a:rPr lang="ko-KR" altLang="en-US" b="1"/>
              <a:t> </a:t>
            </a:r>
            <a:r>
              <a:rPr lang="en-US" altLang="ko-KR" b="1"/>
              <a:t>ML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A37D31-A62B-4A41-9CD3-744E6731C1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22" y="533271"/>
            <a:ext cx="8690290" cy="579145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AF8BF9-2C97-4B1E-85AF-56EF6A835868}"/>
              </a:ext>
            </a:extLst>
          </p:cNvPr>
          <p:cNvSpPr/>
          <p:nvPr/>
        </p:nvSpPr>
        <p:spPr>
          <a:xfrm>
            <a:off x="7758758" y="6494916"/>
            <a:ext cx="37016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https://www.youtube.com/watch?v=92-DoDjCdsY</a:t>
            </a:r>
            <a:endParaRPr lang="ko-KR" altLang="en-US" sz="1100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4CEE57-B4A9-4654-871C-175979F47011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87E612F-1B86-4369-A421-9EF42BC8DAC3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706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7F141E-D171-4C3A-B3C1-AC8732633106}"/>
              </a:ext>
            </a:extLst>
          </p:cNvPr>
          <p:cNvSpPr txBox="1"/>
          <p:nvPr/>
        </p:nvSpPr>
        <p:spPr>
          <a:xfrm>
            <a:off x="318781" y="343030"/>
            <a:ext cx="1071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</a:t>
            </a:r>
            <a:r>
              <a:rPr lang="en-US" altLang="ko-KR" sz="2400" b="1"/>
              <a:t>. ENAS</a:t>
            </a:r>
            <a:r>
              <a:rPr lang="ko-KR" altLang="en-US" sz="2400" b="1"/>
              <a:t>란 </a:t>
            </a:r>
            <a:r>
              <a:rPr lang="en-US" altLang="ko-KR" sz="2400" b="1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516322" y="1066542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Auto</a:t>
            </a:r>
            <a:r>
              <a:rPr lang="ko-KR" altLang="en-US" b="1"/>
              <a:t> </a:t>
            </a:r>
            <a:r>
              <a:rPr lang="en-US" altLang="ko-KR" b="1"/>
              <a:t>ML</a:t>
            </a:r>
            <a:endParaRPr lang="en-US" altLang="ko-KR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90AAD-524A-4D2C-8EAD-7580FED15480}"/>
              </a:ext>
            </a:extLst>
          </p:cNvPr>
          <p:cNvSpPr txBox="1"/>
          <p:nvPr/>
        </p:nvSpPr>
        <p:spPr>
          <a:xfrm>
            <a:off x="516322" y="1782681"/>
            <a:ext cx="116103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Google Auto ML</a:t>
            </a:r>
            <a:r>
              <a:rPr lang="ko-KR" altLang="en-US"/>
              <a:t>의 시작을 알렸던 논문은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altLang="ko-KR">
                <a:hlinkClick r:id="rId2"/>
              </a:rPr>
              <a:t>eural </a:t>
            </a:r>
            <a:r>
              <a:rPr lang="en-US" altLang="ko-KR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n-US" altLang="ko-KR">
                <a:hlinkClick r:id="rId2"/>
              </a:rPr>
              <a:t>rchitecture </a:t>
            </a:r>
            <a:r>
              <a:rPr lang="en-US" altLang="ko-KR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altLang="ko-KR">
                <a:hlinkClick r:id="rId2"/>
              </a:rPr>
              <a:t>earch with reinforcement learning</a:t>
            </a:r>
            <a:r>
              <a:rPr lang="en-US" altLang="ko-KR"/>
              <a:t> (BarretZoph∗, QuocV.Le, 2017 ICLR) 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5C0190-3760-43E2-9345-6C2CA54D8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23" y="2981325"/>
            <a:ext cx="5178552" cy="32586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6EE84EE-7B46-4807-83C5-5CF72FB89ACD}"/>
              </a:ext>
            </a:extLst>
          </p:cNvPr>
          <p:cNvSpPr/>
          <p:nvPr/>
        </p:nvSpPr>
        <p:spPr>
          <a:xfrm>
            <a:off x="8759665" y="6503565"/>
            <a:ext cx="2611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https://arxiv.org/abs/1611.01578</a:t>
            </a:r>
            <a:endParaRPr lang="ko-KR" altLang="en-US" sz="1100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05120DB-764A-4F07-86F0-41B7B81B6435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8B4DCB-4946-4923-9905-BD592B841AB7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221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1349</Words>
  <Application>Microsoft Office PowerPoint</Application>
  <PresentationFormat>와이드스크린</PresentationFormat>
  <Paragraphs>294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Arial Unicode MS</vt:lpstr>
      <vt:lpstr>SFMono-Regular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minguk</dc:creator>
  <cp:lastModifiedBy>minguk</cp:lastModifiedBy>
  <cp:revision>80</cp:revision>
  <cp:lastPrinted>2018-06-06T13:20:42Z</cp:lastPrinted>
  <dcterms:created xsi:type="dcterms:W3CDTF">2018-05-31T12:47:40Z</dcterms:created>
  <dcterms:modified xsi:type="dcterms:W3CDTF">2018-06-07T00:25:29Z</dcterms:modified>
</cp:coreProperties>
</file>